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xml" ContentType="application/vnd.openxmlformats-officedocument.themeOverride+xml"/>
  <Override PartName="/ppt/drawings/drawing3.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90" r:id="rId3"/>
    <p:sldId id="266" r:id="rId4"/>
    <p:sldId id="267" r:id="rId5"/>
    <p:sldId id="298" r:id="rId6"/>
    <p:sldId id="294" r:id="rId7"/>
    <p:sldId id="272" r:id="rId8"/>
    <p:sldId id="295" r:id="rId9"/>
    <p:sldId id="259" r:id="rId10"/>
    <p:sldId id="261" r:id="rId11"/>
    <p:sldId id="292" r:id="rId12"/>
    <p:sldId id="300" r:id="rId13"/>
    <p:sldId id="264" r:id="rId14"/>
    <p:sldId id="282" r:id="rId15"/>
    <p:sldId id="281" r:id="rId16"/>
    <p:sldId id="289" r:id="rId17"/>
    <p:sldId id="258" r:id="rId18"/>
    <p:sldId id="287" r:id="rId19"/>
    <p:sldId id="263" r:id="rId20"/>
    <p:sldId id="301" r:id="rId21"/>
    <p:sldId id="276" r:id="rId22"/>
    <p:sldId id="288" r:id="rId23"/>
    <p:sldId id="270" r:id="rId24"/>
    <p:sldId id="277" r:id="rId25"/>
  </p:sldIdLst>
  <p:sldSz cx="12192000" cy="6858000"/>
  <p:notesSz cx="7010400" cy="12039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EDF1"/>
    <a:srgbClr val="5B9BD5"/>
    <a:srgbClr val="70AD47"/>
    <a:srgbClr val="FFC000"/>
    <a:srgbClr val="FF99FF"/>
    <a:srgbClr val="ED7D31"/>
    <a:srgbClr val="A5A5A5"/>
    <a:srgbClr val="A26BFF"/>
    <a:srgbClr val="CCEDFF"/>
    <a:srgbClr val="005E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0" d="100"/>
          <a:sy n="120" d="100"/>
        </p:scale>
        <p:origin x="17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1.xml"/><Relationship Id="rId1" Type="http://schemas.microsoft.com/office/2011/relationships/chartStyle" Target="style11.xml"/><Relationship Id="rId5" Type="http://schemas.openxmlformats.org/officeDocument/2006/relationships/chartUserShapes" Target="../drawings/drawing3.xml"/><Relationship Id="rId4" Type="http://schemas.openxmlformats.org/officeDocument/2006/relationships/package" Target="../embeddings/Microsoft_Excel_Worksheet9.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[Chart in Microsoft PowerPoint]Sheet2!PivotTable3</c:name>
    <c:fmtId val="-1"/>
  </c:pivotSource>
  <c:chart>
    <c:autoTitleDeleted val="0"/>
    <c:pivotFmts>
      <c:pivotFmt>
        <c:idx val="0"/>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dLbl>
          <c:idx val="0"/>
          <c:layout>
            <c:manualLayout>
              <c:x val="4.0206051263981697E-2"/>
              <c:y val="-2.3452763917461046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2.8809772666438409E-2"/>
                  <c:h val="2.279534785804245E-2"/>
                </c:manualLayout>
              </c15:layout>
            </c:ext>
          </c:extLst>
        </c:dLbl>
      </c:pivotFmt>
      <c:pivotFmt>
        <c:idx val="8"/>
        <c:dLbl>
          <c:idx val="0"/>
          <c:layout>
            <c:manualLayout>
              <c:x val="3.0154538447986271E-2"/>
              <c:y val="-2.0846901259965373E-2"/>
            </c:manualLayout>
          </c:layout>
          <c:showLegendKey val="0"/>
          <c:showVal val="1"/>
          <c:showCatName val="0"/>
          <c:showSerName val="0"/>
          <c:showPercent val="0"/>
          <c:showBubbleSize val="0"/>
          <c:extLst>
            <c:ext xmlns:c15="http://schemas.microsoft.com/office/drawing/2012/chart" uri="{CE6537A1-D6FC-4f65-9D91-7224C49458BB}"/>
          </c:extLst>
        </c:dLbl>
      </c:pivotFmt>
      <c:pivotFmt>
        <c:idx val="9"/>
        <c:dLbl>
          <c:idx val="0"/>
          <c:layout>
            <c:manualLayout>
              <c:x val="3.2164841011185358E-2"/>
              <c:y val="-8.6862088583189046E-3"/>
            </c:manualLayout>
          </c:layout>
          <c:showLegendKey val="0"/>
          <c:showVal val="1"/>
          <c:showCatName val="0"/>
          <c:showSerName val="0"/>
          <c:showPercent val="0"/>
          <c:showBubbleSize val="0"/>
          <c:extLst>
            <c:ext xmlns:c15="http://schemas.microsoft.com/office/drawing/2012/chart" uri="{CE6537A1-D6FC-4f65-9D91-7224C49458BB}"/>
          </c:extLst>
        </c:dLbl>
      </c:pivotFmt>
      <c:pivotFmt>
        <c:idx val="10"/>
        <c:dLbl>
          <c:idx val="0"/>
          <c:layout>
            <c:manualLayout>
              <c:x val="3.9200899982382117E-2"/>
              <c:y val="-1.5635175944974031E-2"/>
            </c:manualLayout>
          </c:layout>
          <c:showLegendKey val="0"/>
          <c:showVal val="1"/>
          <c:showCatName val="0"/>
          <c:showSerName val="0"/>
          <c:showPercent val="0"/>
          <c:showBubbleSize val="0"/>
          <c:extLst>
            <c:ext xmlns:c15="http://schemas.microsoft.com/office/drawing/2012/chart" uri="{CE6537A1-D6FC-4f65-9D91-7224C49458BB}"/>
          </c:extLst>
        </c:dLbl>
      </c:pivotFmt>
      <c:pivotFmt>
        <c:idx val="11"/>
        <c:dLbl>
          <c:idx val="0"/>
          <c:layout>
            <c:manualLayout>
              <c:x val="3.4175143574384441E-2"/>
              <c:y val="-2.0846901259965373E-2"/>
            </c:manualLayout>
          </c:layout>
          <c:showLegendKey val="0"/>
          <c:showVal val="1"/>
          <c:showCatName val="0"/>
          <c:showSerName val="0"/>
          <c:showPercent val="0"/>
          <c:showBubbleSize val="0"/>
          <c:extLst>
            <c:ext xmlns:c15="http://schemas.microsoft.com/office/drawing/2012/chart" uri="{CE6537A1-D6FC-4f65-9D91-7224C49458BB}"/>
          </c:extLst>
        </c:dLbl>
      </c:pivotFmt>
      <c:pivotFmt>
        <c:idx val="12"/>
        <c:dLbl>
          <c:idx val="0"/>
          <c:layout>
            <c:manualLayout>
              <c:x val="3.8195748700782607E-2"/>
              <c:y val="-2.7795868346620626E-2"/>
            </c:manualLayout>
          </c:layout>
          <c:showLegendKey val="0"/>
          <c:showVal val="1"/>
          <c:showCatName val="0"/>
          <c:showSerName val="0"/>
          <c:showPercent val="0"/>
          <c:showBubbleSize val="0"/>
          <c:extLst>
            <c:ext xmlns:c15="http://schemas.microsoft.com/office/drawing/2012/chart" uri="{CE6537A1-D6FC-4f65-9D91-7224C49458BB}"/>
          </c:extLst>
        </c:dLbl>
      </c:pivotFmt>
      <c:pivotFmt>
        <c:idx val="13"/>
        <c:dLbl>
          <c:idx val="0"/>
          <c:layout>
            <c:manualLayout>
              <c:x val="3.3169992292784972E-2"/>
              <c:y val="-1.3897934173310249E-2"/>
            </c:manualLayout>
          </c:layout>
          <c:showLegendKey val="0"/>
          <c:showVal val="1"/>
          <c:showCatName val="0"/>
          <c:showSerName val="0"/>
          <c:showPercent val="0"/>
          <c:showBubbleSize val="0"/>
          <c:extLst>
            <c:ext xmlns:c15="http://schemas.microsoft.com/office/drawing/2012/chart" uri="{CE6537A1-D6FC-4f65-9D91-7224C49458BB}"/>
          </c:extLst>
        </c:dLbl>
      </c:pivotFmt>
      <c:pivotFmt>
        <c:idx val="14"/>
        <c:dLbl>
          <c:idx val="0"/>
          <c:layout>
            <c:manualLayout>
              <c:x val="3.2164841011185358E-2"/>
              <c:y val="-1.3897934173310375E-2"/>
            </c:manualLayout>
          </c:layout>
          <c:showLegendKey val="0"/>
          <c:showVal val="1"/>
          <c:showCatName val="0"/>
          <c:showSerName val="0"/>
          <c:showPercent val="0"/>
          <c:showBubbleSize val="0"/>
          <c:extLst>
            <c:ext xmlns:c15="http://schemas.microsoft.com/office/drawing/2012/chart" uri="{CE6537A1-D6FC-4f65-9D91-7224C49458BB}"/>
          </c:extLst>
        </c:dLbl>
      </c:pivotFmt>
      <c:pivotFmt>
        <c:idx val="15"/>
        <c:dLbl>
          <c:idx val="0"/>
          <c:layout>
            <c:manualLayout>
              <c:x val="3.2164841011185358E-2"/>
              <c:y val="-8.6862088583189046E-3"/>
            </c:manualLayout>
          </c:layout>
          <c:showLegendKey val="0"/>
          <c:showVal val="1"/>
          <c:showCatName val="0"/>
          <c:showSerName val="0"/>
          <c:showPercent val="0"/>
          <c:showBubbleSize val="0"/>
          <c:extLst>
            <c:ext xmlns:c15="http://schemas.microsoft.com/office/drawing/2012/chart" uri="{CE6537A1-D6FC-4f65-9D91-7224C49458BB}"/>
          </c:extLst>
        </c:dLbl>
      </c:pivotFmt>
      <c:pivotFmt>
        <c:idx val="16"/>
        <c:dLbl>
          <c:idx val="0"/>
          <c:layout>
            <c:manualLayout>
              <c:x val="3.5180294855983833E-2"/>
              <c:y val="-6.9489670866552519E-3"/>
            </c:manualLayout>
          </c:layout>
          <c:showLegendKey val="0"/>
          <c:showVal val="1"/>
          <c:showCatName val="0"/>
          <c:showSerName val="0"/>
          <c:showPercent val="0"/>
          <c:showBubbleSize val="0"/>
          <c:extLst>
            <c:ext xmlns:c15="http://schemas.microsoft.com/office/drawing/2012/chart" uri="{CE6537A1-D6FC-4f65-9D91-7224C49458BB}"/>
          </c:extLst>
        </c:dLbl>
      </c:pivotFmt>
      <c:pivotFmt>
        <c:idx val="17"/>
        <c:dLbl>
          <c:idx val="0"/>
          <c:layout>
            <c:manualLayout>
              <c:x val="3.3169992292784896E-2"/>
              <c:y val="-8.6862088583189688E-3"/>
            </c:manualLayout>
          </c:layout>
          <c:showLegendKey val="0"/>
          <c:showVal val="1"/>
          <c:showCatName val="0"/>
          <c:showSerName val="0"/>
          <c:showPercent val="0"/>
          <c:showBubbleSize val="0"/>
          <c:extLst>
            <c:ext xmlns:c15="http://schemas.microsoft.com/office/drawing/2012/chart" uri="{CE6537A1-D6FC-4f65-9D91-7224C49458BB}"/>
          </c:extLst>
        </c:dLbl>
      </c:pivotFmt>
      <c:pivotFmt>
        <c:idx val="18"/>
        <c:dLbl>
          <c:idx val="0"/>
          <c:layout>
            <c:manualLayout>
              <c:x val="3.316999229278475E-2"/>
              <c:y val="-1.0423450629982687E-2"/>
            </c:manualLayout>
          </c:layout>
          <c:showLegendKey val="0"/>
          <c:showVal val="1"/>
          <c:showCatName val="0"/>
          <c:showSerName val="0"/>
          <c:showPercent val="0"/>
          <c:showBubbleSize val="0"/>
          <c:extLst>
            <c:ext xmlns:c15="http://schemas.microsoft.com/office/drawing/2012/chart" uri="{CE6537A1-D6FC-4f65-9D91-7224C49458BB}"/>
          </c:extLst>
        </c:dLbl>
      </c:pivotFmt>
      <c:pivotFmt>
        <c:idx val="19"/>
        <c:dLbl>
          <c:idx val="0"/>
          <c:layout>
            <c:manualLayout>
              <c:x val="2.7139084603187643E-2"/>
              <c:y val="-1.5635175944974031E-2"/>
            </c:manualLayout>
          </c:layout>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1"/>
        <c:spPr>
          <a:solidFill>
            <a:schemeClr val="accent1"/>
          </a:solidFill>
          <a:ln>
            <a:noFill/>
          </a:ln>
          <a:effectLst/>
        </c:spPr>
        <c:dLbl>
          <c:idx val="0"/>
          <c:layout>
            <c:manualLayout>
              <c:x val="3.1159689729585813E-2"/>
              <c:y val="-1.5635175944974031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2"/>
        <c:spPr>
          <a:solidFill>
            <a:schemeClr val="accent1"/>
          </a:solidFill>
          <a:ln>
            <a:noFill/>
          </a:ln>
          <a:effectLst/>
        </c:spPr>
        <c:dLbl>
          <c:idx val="0"/>
          <c:layout>
            <c:manualLayout>
              <c:x val="3.2164841011185358E-2"/>
              <c:y val="-1.216069240164646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3"/>
        <c:spPr>
          <a:solidFill>
            <a:schemeClr val="accent1"/>
          </a:solidFill>
          <a:ln>
            <a:noFill/>
          </a:ln>
          <a:effectLst/>
        </c:spPr>
        <c:dLbl>
          <c:idx val="0"/>
          <c:layout>
            <c:manualLayout>
              <c:x val="3.1159689729585813E-2"/>
              <c:y val="-1.3897934173310375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4"/>
        <c:spPr>
          <a:solidFill>
            <a:schemeClr val="accent1"/>
          </a:solidFill>
          <a:ln>
            <a:noFill/>
          </a:ln>
          <a:effectLst/>
        </c:spPr>
        <c:dLbl>
          <c:idx val="0"/>
          <c:layout>
            <c:manualLayout>
              <c:x val="3.2164841011185316E-2"/>
              <c:y val="-1.9109659488301591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5"/>
        <c:spPr>
          <a:solidFill>
            <a:schemeClr val="accent1"/>
          </a:solidFill>
          <a:ln>
            <a:noFill/>
          </a:ln>
          <a:effectLst/>
        </c:spPr>
        <c:dLbl>
          <c:idx val="0"/>
          <c:layout>
            <c:manualLayout>
              <c:x val="3.0154538447986271E-2"/>
              <c:y val="-1.9109659488301591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6"/>
        <c:spPr>
          <a:solidFill>
            <a:schemeClr val="accent1"/>
          </a:solidFill>
          <a:ln>
            <a:noFill/>
          </a:ln>
          <a:effectLst/>
        </c:spPr>
        <c:dLbl>
          <c:idx val="0"/>
          <c:layout>
            <c:manualLayout>
              <c:x val="3.4175143574384441E-2"/>
              <c:y val="-1.7372417716637809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7"/>
        <c:spPr>
          <a:solidFill>
            <a:schemeClr val="accent1"/>
          </a:solidFill>
          <a:ln>
            <a:noFill/>
          </a:ln>
          <a:effectLst/>
        </c:spPr>
        <c:dLbl>
          <c:idx val="0"/>
          <c:layout>
            <c:manualLayout>
              <c:x val="3.3169992292784972E-2"/>
              <c:y val="-1.7372417716637809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8"/>
        <c:spPr>
          <a:solidFill>
            <a:schemeClr val="accent1"/>
          </a:solidFill>
          <a:ln>
            <a:noFill/>
          </a:ln>
          <a:effectLst/>
        </c:spPr>
        <c:dLbl>
          <c:idx val="0"/>
          <c:layout>
            <c:manualLayout>
              <c:x val="3.1159689729585813E-2"/>
              <c:y val="-1.5635175944974031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9"/>
        <c:spPr>
          <a:solidFill>
            <a:schemeClr val="accent1"/>
          </a:solidFill>
          <a:ln>
            <a:noFill/>
          </a:ln>
          <a:effectLst/>
        </c:spPr>
        <c:dLbl>
          <c:idx val="0"/>
          <c:layout>
            <c:manualLayout>
              <c:x val="3.1159689729585813E-2"/>
              <c:y val="-1.737241771663793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0"/>
        <c:spPr>
          <a:solidFill>
            <a:schemeClr val="accent1"/>
          </a:solidFill>
          <a:ln>
            <a:noFill/>
          </a:ln>
          <a:effectLst/>
        </c:spPr>
        <c:dLbl>
          <c:idx val="0"/>
          <c:layout>
            <c:manualLayout>
              <c:x val="3.0154538447986122E-2"/>
              <c:y val="-1.5635175944974031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1"/>
        <c:spPr>
          <a:solidFill>
            <a:schemeClr val="accent1"/>
          </a:solidFill>
          <a:ln>
            <a:noFill/>
          </a:ln>
          <a:effectLst/>
        </c:spPr>
        <c:dLbl>
          <c:idx val="0"/>
          <c:layout>
            <c:manualLayout>
              <c:x val="3.1159689729585667E-2"/>
              <c:y val="-2.0846901259965245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2"/>
        <c:spPr>
          <a:solidFill>
            <a:schemeClr val="accent1"/>
          </a:solidFill>
          <a:ln>
            <a:noFill/>
          </a:ln>
          <a:effectLst/>
        </c:spPr>
        <c:dLbl>
          <c:idx val="0"/>
          <c:layout>
            <c:manualLayout>
              <c:x val="3.0154538447986271E-2"/>
              <c:y val="-1.737241771663793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3"/>
        <c:spPr>
          <a:solidFill>
            <a:schemeClr val="accent1"/>
          </a:solidFill>
          <a:ln>
            <a:noFill/>
          </a:ln>
          <a:effectLst/>
        </c:spPr>
        <c:dLbl>
          <c:idx val="0"/>
          <c:layout>
            <c:manualLayout>
              <c:x val="2.7139084603187643E-2"/>
              <c:y val="-1.5635175944974031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0"/>
        <c:spPr>
          <a:solidFill>
            <a:schemeClr val="accent6"/>
          </a:solidFill>
          <a:ln>
            <a:noFill/>
          </a:ln>
          <a:effectLst/>
        </c:spPr>
        <c:dLbl>
          <c:idx val="0"/>
          <c:layout>
            <c:manualLayout>
              <c:x val="3.6185446137583524E-2"/>
              <c:y val="-5.2117253149914708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1"/>
        <c:spPr>
          <a:solidFill>
            <a:schemeClr val="accent6"/>
          </a:solidFill>
          <a:ln>
            <a:noFill/>
          </a:ln>
          <a:effectLst/>
        </c:spPr>
        <c:dLbl>
          <c:idx val="0"/>
          <c:layout>
            <c:manualLayout>
              <c:x val="3.2164841011185358E-2"/>
              <c:y val="-6.9489670866551244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2"/>
        <c:spPr>
          <a:solidFill>
            <a:schemeClr val="accent6"/>
          </a:solidFill>
          <a:ln>
            <a:noFill/>
          </a:ln>
          <a:effectLst/>
        </c:spPr>
        <c:dLbl>
          <c:idx val="0"/>
          <c:layout>
            <c:manualLayout>
              <c:x val="3.5180294855983979E-2"/>
              <c:y val="-3.4744835433275622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3"/>
        <c:spPr>
          <a:solidFill>
            <a:schemeClr val="accent6"/>
          </a:solidFill>
          <a:ln>
            <a:noFill/>
          </a:ln>
          <a:effectLst/>
        </c:spPr>
        <c:dLbl>
          <c:idx val="0"/>
          <c:layout>
            <c:manualLayout>
              <c:x val="3.3169992292784896E-2"/>
              <c:y val="-3.4744835433275622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2.8809772666438409E-2"/>
                  <c:h val="2.6269831401370014E-2"/>
                </c:manualLayout>
              </c15:layout>
            </c:ext>
          </c:extLst>
        </c:dLbl>
      </c:pivotFmt>
      <c:pivotFmt>
        <c:idx val="44"/>
        <c:spPr>
          <a:solidFill>
            <a:schemeClr val="accent6"/>
          </a:solidFill>
          <a:ln>
            <a:noFill/>
          </a:ln>
          <a:effectLst/>
        </c:spPr>
        <c:dLbl>
          <c:idx val="0"/>
          <c:layout>
            <c:manualLayout>
              <c:x val="3.3169992292784896E-2"/>
              <c:y val="-5.2117253149913433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5"/>
        <c:spPr>
          <a:solidFill>
            <a:schemeClr val="accent6"/>
          </a:solidFill>
          <a:ln>
            <a:noFill/>
          </a:ln>
          <a:effectLst/>
        </c:spPr>
        <c:dLbl>
          <c:idx val="0"/>
          <c:layout>
            <c:manualLayout>
              <c:x val="3.6185446137583524E-2"/>
              <c:y val="-6.9489670866552519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6"/>
        <c:spPr>
          <a:solidFill>
            <a:schemeClr val="accent6"/>
          </a:solidFill>
          <a:ln>
            <a:noFill/>
          </a:ln>
          <a:effectLst/>
        </c:spPr>
        <c:dLbl>
          <c:idx val="0"/>
          <c:layout>
            <c:manualLayout>
              <c:x val="3.6185446137583448E-2"/>
              <c:y val="-5.2117253149913433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7"/>
        <c:spPr>
          <a:solidFill>
            <a:schemeClr val="accent6"/>
          </a:solidFill>
          <a:ln>
            <a:noFill/>
          </a:ln>
          <a:effectLst/>
        </c:spPr>
        <c:dLbl>
          <c:idx val="0"/>
          <c:layout>
            <c:manualLayout>
              <c:x val="3.2164841011185358E-2"/>
              <c:y val="0"/>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8"/>
        <c:spPr>
          <a:solidFill>
            <a:schemeClr val="accent6"/>
          </a:solidFill>
          <a:ln>
            <a:noFill/>
          </a:ln>
          <a:effectLst/>
        </c:spPr>
        <c:dLbl>
          <c:idx val="0"/>
          <c:layout>
            <c:manualLayout>
              <c:x val="3.3169992292784896E-2"/>
              <c:y val="-5.2117253149914708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9"/>
        <c:spPr>
          <a:solidFill>
            <a:schemeClr val="accent6"/>
          </a:solidFill>
          <a:ln>
            <a:noFill/>
          </a:ln>
          <a:effectLst/>
        </c:spPr>
        <c:dLbl>
          <c:idx val="0"/>
          <c:layout>
            <c:manualLayout>
              <c:x val="3.4175143574384441E-2"/>
              <c:y val="-1.2739625822956439E-16"/>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0"/>
        <c:spPr>
          <a:solidFill>
            <a:schemeClr val="accent6"/>
          </a:solidFill>
          <a:ln>
            <a:noFill/>
          </a:ln>
          <a:effectLst/>
        </c:spPr>
        <c:dLbl>
          <c:idx val="0"/>
          <c:layout>
            <c:manualLayout>
              <c:x val="3.3169992292784896E-2"/>
              <c:y val="-6.9489670866551244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1"/>
        <c:spPr>
          <a:solidFill>
            <a:schemeClr val="accent6"/>
          </a:solidFill>
          <a:ln>
            <a:noFill/>
          </a:ln>
          <a:effectLst/>
        </c:spPr>
        <c:dLbl>
          <c:idx val="0"/>
          <c:layout>
            <c:manualLayout>
              <c:x val="3.316999229278475E-2"/>
              <c:y val="-5.2117253149914708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2"/>
        <c:spPr>
          <a:solidFill>
            <a:schemeClr val="accent6"/>
          </a:solidFill>
          <a:ln>
            <a:noFill/>
          </a:ln>
          <a:effectLst/>
        </c:spPr>
        <c:dLbl>
          <c:idx val="0"/>
          <c:layout>
            <c:manualLayout>
              <c:x val="2.7139084603187643E-2"/>
              <c:y val="-5.2117253149913433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3"/>
        <c:spPr>
          <a:solidFill>
            <a:schemeClr val="accent1"/>
          </a:solidFill>
          <a:ln>
            <a:noFill/>
          </a:ln>
          <a:effectLst/>
        </c:spPr>
        <c:marker>
          <c:symbol val="none"/>
        </c:marker>
      </c:pivotFmt>
      <c:pivotFmt>
        <c:idx val="54"/>
        <c:spPr>
          <a:solidFill>
            <a:schemeClr val="accent1"/>
          </a:solidFill>
          <a:ln>
            <a:noFill/>
          </a:ln>
          <a:effectLst/>
        </c:spPr>
        <c:marker>
          <c:symbol val="none"/>
        </c:marker>
      </c:pivotFmt>
      <c:pivotFmt>
        <c:idx val="55"/>
        <c:spPr>
          <a:solidFill>
            <a:schemeClr val="accent1"/>
          </a:solidFill>
          <a:ln>
            <a:noFill/>
          </a:ln>
          <a:effectLst/>
        </c:spPr>
        <c:marker>
          <c:symbol val="none"/>
        </c:marker>
      </c:pivotFmt>
      <c:pivotFmt>
        <c:idx val="56"/>
        <c:spPr>
          <a:solidFill>
            <a:schemeClr val="accent1"/>
          </a:solidFill>
          <a:ln>
            <a:noFill/>
          </a:ln>
          <a:effectLst/>
        </c:spPr>
        <c:marker>
          <c:symbol val="none"/>
        </c:marker>
      </c:pivotFmt>
      <c:pivotFmt>
        <c:idx val="57"/>
        <c:spPr>
          <a:solidFill>
            <a:schemeClr val="accent1"/>
          </a:solidFill>
          <a:ln>
            <a:noFill/>
          </a:ln>
          <a:effectLst/>
        </c:spPr>
        <c:marker>
          <c:symbol val="none"/>
        </c:marker>
      </c:pivotFmt>
      <c:pivotFmt>
        <c:idx val="58"/>
        <c:spPr>
          <a:solidFill>
            <a:schemeClr val="accent1"/>
          </a:solidFill>
          <a:ln>
            <a:noFill/>
          </a:ln>
          <a:effectLst/>
        </c:spPr>
        <c:marker>
          <c:symbol val="none"/>
        </c:marker>
      </c:pivotFmt>
      <c:pivotFmt>
        <c:idx val="5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0"/>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1"/>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62"/>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3"/>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4"/>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5"/>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6"/>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67"/>
        <c:dLbl>
          <c:idx val="0"/>
          <c:layout>
            <c:manualLayout>
              <c:x val="3.183751474095086E-2"/>
              <c:y val="-2.1607017687130383E-2"/>
            </c:manualLayout>
          </c:layout>
          <c:showLegendKey val="0"/>
          <c:showVal val="1"/>
          <c:showCatName val="0"/>
          <c:showSerName val="0"/>
          <c:showPercent val="0"/>
          <c:showBubbleSize val="0"/>
          <c:extLst>
            <c:ext xmlns:c15="http://schemas.microsoft.com/office/drawing/2012/chart" uri="{CE6537A1-D6FC-4f65-9D91-7224C49458BB}"/>
          </c:extLst>
        </c:dLbl>
      </c:pivotFmt>
      <c:pivotFmt>
        <c:idx val="68"/>
        <c:dLbl>
          <c:idx val="0"/>
          <c:layout>
            <c:manualLayout>
              <c:x val="3.5131050748635387E-2"/>
              <c:y val="-2.5208187301652113E-2"/>
            </c:manualLayout>
          </c:layout>
          <c:showLegendKey val="0"/>
          <c:showVal val="1"/>
          <c:showCatName val="0"/>
          <c:showSerName val="0"/>
          <c:showPercent val="0"/>
          <c:showBubbleSize val="0"/>
          <c:extLst>
            <c:ext xmlns:c15="http://schemas.microsoft.com/office/drawing/2012/chart" uri="{CE6537A1-D6FC-4f65-9D91-7224C49458BB}"/>
          </c:extLst>
        </c:dLbl>
      </c:pivotFmt>
      <c:pivotFmt>
        <c:idx val="69"/>
        <c:dLbl>
          <c:idx val="0"/>
          <c:layout>
            <c:manualLayout>
              <c:x val="3.2935360076845714E-2"/>
              <c:y val="-2.1607017687130383E-2"/>
            </c:manualLayout>
          </c:layout>
          <c:showLegendKey val="0"/>
          <c:showVal val="1"/>
          <c:showCatName val="0"/>
          <c:showSerName val="0"/>
          <c:showPercent val="0"/>
          <c:showBubbleSize val="0"/>
          <c:extLst>
            <c:ext xmlns:c15="http://schemas.microsoft.com/office/drawing/2012/chart" uri="{CE6537A1-D6FC-4f65-9D91-7224C49458BB}"/>
          </c:extLst>
        </c:dLbl>
      </c:pivotFmt>
      <c:pivotFmt>
        <c:idx val="70"/>
        <c:dLbl>
          <c:idx val="0"/>
          <c:layout>
            <c:manualLayout>
              <c:x val="3.2935360076845714E-2"/>
              <c:y val="-2.1607017687130383E-2"/>
            </c:manualLayout>
          </c:layout>
          <c:showLegendKey val="0"/>
          <c:showVal val="1"/>
          <c:showCatName val="0"/>
          <c:showSerName val="0"/>
          <c:showPercent val="0"/>
          <c:showBubbleSize val="0"/>
          <c:extLst>
            <c:ext xmlns:c15="http://schemas.microsoft.com/office/drawing/2012/chart" uri="{CE6537A1-D6FC-4f65-9D91-7224C49458BB}"/>
          </c:extLst>
        </c:dLbl>
      </c:pivotFmt>
      <c:pivotFmt>
        <c:idx val="71"/>
        <c:dLbl>
          <c:idx val="0"/>
          <c:layout>
            <c:manualLayout>
              <c:x val="3.2935360076845714E-2"/>
              <c:y val="-2.1607017687130515E-2"/>
            </c:manualLayout>
          </c:layout>
          <c:showLegendKey val="0"/>
          <c:showVal val="1"/>
          <c:showCatName val="0"/>
          <c:showSerName val="0"/>
          <c:showPercent val="0"/>
          <c:showBubbleSize val="0"/>
          <c:extLst>
            <c:ext xmlns:c15="http://schemas.microsoft.com/office/drawing/2012/chart" uri="{CE6537A1-D6FC-4f65-9D91-7224C49458BB}"/>
          </c:extLst>
        </c:dLbl>
      </c:pivotFmt>
      <c:pivotFmt>
        <c:idx val="72"/>
        <c:dLbl>
          <c:idx val="0"/>
          <c:layout>
            <c:manualLayout>
              <c:x val="3.4033205412740575E-2"/>
              <c:y val="-1.0803508843565257E-2"/>
            </c:manualLayout>
          </c:layout>
          <c:showLegendKey val="0"/>
          <c:showVal val="1"/>
          <c:showCatName val="0"/>
          <c:showSerName val="0"/>
          <c:showPercent val="0"/>
          <c:showBubbleSize val="0"/>
          <c:extLst>
            <c:ext xmlns:c15="http://schemas.microsoft.com/office/drawing/2012/chart" uri="{CE6537A1-D6FC-4f65-9D91-7224C49458BB}"/>
          </c:extLst>
        </c:dLbl>
      </c:pivotFmt>
      <c:pivotFmt>
        <c:idx val="73"/>
        <c:dLbl>
          <c:idx val="0"/>
          <c:layout>
            <c:manualLayout>
              <c:x val="3.2935360076845714E-2"/>
              <c:y val="-1.0803508843565192E-2"/>
            </c:manualLayout>
          </c:layout>
          <c:showLegendKey val="0"/>
          <c:showVal val="1"/>
          <c:showCatName val="0"/>
          <c:showSerName val="0"/>
          <c:showPercent val="0"/>
          <c:showBubbleSize val="0"/>
          <c:extLst>
            <c:ext xmlns:c15="http://schemas.microsoft.com/office/drawing/2012/chart" uri="{CE6537A1-D6FC-4f65-9D91-7224C49458BB}"/>
          </c:extLst>
        </c:dLbl>
      </c:pivotFmt>
      <c:pivotFmt>
        <c:idx val="74"/>
        <c:dLbl>
          <c:idx val="0"/>
          <c:layout>
            <c:manualLayout>
              <c:x val="3.2935360076845714E-2"/>
              <c:y val="-1.980643287986952E-2"/>
            </c:manualLayout>
          </c:layout>
          <c:showLegendKey val="0"/>
          <c:showVal val="1"/>
          <c:showCatName val="0"/>
          <c:showSerName val="0"/>
          <c:showPercent val="0"/>
          <c:showBubbleSize val="0"/>
          <c:extLst>
            <c:ext xmlns:c15="http://schemas.microsoft.com/office/drawing/2012/chart" uri="{CE6537A1-D6FC-4f65-9D91-7224C49458BB}"/>
          </c:extLst>
        </c:dLbl>
      </c:pivotFmt>
      <c:pivotFmt>
        <c:idx val="75"/>
        <c:dLbl>
          <c:idx val="0"/>
          <c:layout>
            <c:manualLayout>
              <c:x val="3.2935360076845714E-2"/>
              <c:y val="-1.8005848072608785E-2"/>
            </c:manualLayout>
          </c:layout>
          <c:showLegendKey val="0"/>
          <c:showVal val="1"/>
          <c:showCatName val="0"/>
          <c:showSerName val="0"/>
          <c:showPercent val="0"/>
          <c:showBubbleSize val="0"/>
          <c:extLst>
            <c:ext xmlns:c15="http://schemas.microsoft.com/office/drawing/2012/chart" uri="{CE6537A1-D6FC-4f65-9D91-7224C49458BB}"/>
          </c:extLst>
        </c:dLbl>
      </c:pivotFmt>
      <c:pivotFmt>
        <c:idx val="76"/>
        <c:dLbl>
          <c:idx val="0"/>
          <c:layout>
            <c:manualLayout>
              <c:x val="3.5131050748635428E-2"/>
              <c:y val="-2.3407602494391382E-2"/>
            </c:manualLayout>
          </c:layout>
          <c:showLegendKey val="0"/>
          <c:showVal val="1"/>
          <c:showCatName val="0"/>
          <c:showSerName val="0"/>
          <c:showPercent val="0"/>
          <c:showBubbleSize val="0"/>
          <c:extLst>
            <c:ext xmlns:c15="http://schemas.microsoft.com/office/drawing/2012/chart" uri="{CE6537A1-D6FC-4f65-9D91-7224C49458BB}"/>
          </c:extLst>
        </c:dLbl>
      </c:pivotFmt>
      <c:pivotFmt>
        <c:idx val="77"/>
        <c:dLbl>
          <c:idx val="0"/>
          <c:layout>
            <c:manualLayout>
              <c:x val="3.2935360076845714E-2"/>
              <c:y val="-2.700877210891298E-2"/>
            </c:manualLayout>
          </c:layout>
          <c:showLegendKey val="0"/>
          <c:showVal val="1"/>
          <c:showCatName val="0"/>
          <c:showSerName val="0"/>
          <c:showPercent val="0"/>
          <c:showBubbleSize val="0"/>
          <c:extLst>
            <c:ext xmlns:c15="http://schemas.microsoft.com/office/drawing/2012/chart" uri="{CE6537A1-D6FC-4f65-9D91-7224C49458BB}"/>
          </c:extLst>
        </c:dLbl>
      </c:pivotFmt>
      <c:pivotFmt>
        <c:idx val="78"/>
        <c:dLbl>
          <c:idx val="0"/>
          <c:layout>
            <c:manualLayout>
              <c:x val="3.183751474095086E-2"/>
              <c:y val="-1.980643287986952E-2"/>
            </c:manualLayout>
          </c:layout>
          <c:showLegendKey val="0"/>
          <c:showVal val="1"/>
          <c:showCatName val="0"/>
          <c:showSerName val="0"/>
          <c:showPercent val="0"/>
          <c:showBubbleSize val="0"/>
          <c:extLst>
            <c:ext xmlns:c15="http://schemas.microsoft.com/office/drawing/2012/chart" uri="{CE6537A1-D6FC-4f65-9D91-7224C49458BB}"/>
          </c:extLst>
        </c:dLbl>
      </c:pivotFmt>
      <c:pivotFmt>
        <c:idx val="79"/>
        <c:dLbl>
          <c:idx val="0"/>
          <c:layout>
            <c:manualLayout>
              <c:x val="2.5250442725581555E-2"/>
              <c:y val="-2.1607017687130383E-2"/>
            </c:manualLayout>
          </c:layout>
          <c:showLegendKey val="0"/>
          <c:showVal val="1"/>
          <c:showCatName val="0"/>
          <c:showSerName val="0"/>
          <c:showPercent val="0"/>
          <c:showBubbleSize val="0"/>
          <c:extLst>
            <c:ext xmlns:c15="http://schemas.microsoft.com/office/drawing/2012/chart" uri="{CE6537A1-D6FC-4f65-9D91-7224C49458BB}"/>
          </c:extLst>
        </c:dLbl>
      </c:pivotFmt>
      <c:pivotFmt>
        <c:idx val="80"/>
        <c:dLbl>
          <c:idx val="0"/>
          <c:layout>
            <c:manualLayout>
              <c:x val="3.4033205412740554E-2"/>
              <c:y val="-1.9806432879869652E-2"/>
            </c:manualLayout>
          </c:layout>
          <c:showLegendKey val="0"/>
          <c:showVal val="1"/>
          <c:showCatName val="0"/>
          <c:showSerName val="0"/>
          <c:showPercent val="0"/>
          <c:showBubbleSize val="0"/>
          <c:extLst>
            <c:ext xmlns:c15="http://schemas.microsoft.com/office/drawing/2012/chart" uri="{CE6537A1-D6FC-4f65-9D91-7224C49458BB}"/>
          </c:extLst>
        </c:dLbl>
      </c:pivotFmt>
      <c:pivotFmt>
        <c:idx val="81"/>
        <c:dLbl>
          <c:idx val="0"/>
          <c:layout>
            <c:manualLayout>
              <c:x val="3.0739669405056E-2"/>
              <c:y val="-1.980643287986952E-2"/>
            </c:manualLayout>
          </c:layout>
          <c:showLegendKey val="0"/>
          <c:showVal val="1"/>
          <c:showCatName val="0"/>
          <c:showSerName val="0"/>
          <c:showPercent val="0"/>
          <c:showBubbleSize val="0"/>
          <c:extLst>
            <c:ext xmlns:c15="http://schemas.microsoft.com/office/drawing/2012/chart" uri="{CE6537A1-D6FC-4f65-9D91-7224C49458BB}"/>
          </c:extLst>
        </c:dLbl>
      </c:pivotFmt>
      <c:pivotFmt>
        <c:idx val="82"/>
        <c:dLbl>
          <c:idx val="0"/>
          <c:layout>
            <c:manualLayout>
              <c:x val="3.183751474095086E-2"/>
              <c:y val="-1.980643287986952E-2"/>
            </c:manualLayout>
          </c:layout>
          <c:showLegendKey val="0"/>
          <c:showVal val="1"/>
          <c:showCatName val="0"/>
          <c:showSerName val="0"/>
          <c:showPercent val="0"/>
          <c:showBubbleSize val="0"/>
          <c:extLst>
            <c:ext xmlns:c15="http://schemas.microsoft.com/office/drawing/2012/chart" uri="{CE6537A1-D6FC-4f65-9D91-7224C49458BB}"/>
          </c:extLst>
        </c:dLbl>
      </c:pivotFmt>
      <c:pivotFmt>
        <c:idx val="83"/>
        <c:dLbl>
          <c:idx val="0"/>
          <c:layout>
            <c:manualLayout>
              <c:x val="3.0739669405056E-2"/>
              <c:y val="-2.5208187301652113E-2"/>
            </c:manualLayout>
          </c:layout>
          <c:showLegendKey val="0"/>
          <c:showVal val="1"/>
          <c:showCatName val="0"/>
          <c:showSerName val="0"/>
          <c:showPercent val="0"/>
          <c:showBubbleSize val="0"/>
          <c:extLst>
            <c:ext xmlns:c15="http://schemas.microsoft.com/office/drawing/2012/chart" uri="{CE6537A1-D6FC-4f65-9D91-7224C49458BB}"/>
          </c:extLst>
        </c:dLbl>
      </c:pivotFmt>
      <c:pivotFmt>
        <c:idx val="84"/>
        <c:dLbl>
          <c:idx val="0"/>
          <c:layout>
            <c:manualLayout>
              <c:x val="3.6228896084530289E-2"/>
              <c:y val="-2.5208187301652113E-2"/>
            </c:manualLayout>
          </c:layout>
          <c:showLegendKey val="0"/>
          <c:showVal val="1"/>
          <c:showCatName val="0"/>
          <c:showSerName val="0"/>
          <c:showPercent val="0"/>
          <c:showBubbleSize val="0"/>
          <c:extLst>
            <c:ext xmlns:c15="http://schemas.microsoft.com/office/drawing/2012/chart" uri="{CE6537A1-D6FC-4f65-9D91-7224C49458BB}"/>
          </c:extLst>
        </c:dLbl>
      </c:pivotFmt>
      <c:pivotFmt>
        <c:idx val="85"/>
        <c:dLbl>
          <c:idx val="0"/>
          <c:layout>
            <c:manualLayout>
              <c:x val="3.4033205412740575E-2"/>
              <c:y val="-2.700877210891298E-2"/>
            </c:manualLayout>
          </c:layout>
          <c:showLegendKey val="0"/>
          <c:showVal val="1"/>
          <c:showCatName val="0"/>
          <c:showSerName val="0"/>
          <c:showPercent val="0"/>
          <c:showBubbleSize val="0"/>
          <c:extLst>
            <c:ext xmlns:c15="http://schemas.microsoft.com/office/drawing/2012/chart" uri="{CE6537A1-D6FC-4f65-9D91-7224C49458BB}"/>
          </c:extLst>
        </c:dLbl>
      </c:pivotFmt>
      <c:pivotFmt>
        <c:idx val="86"/>
        <c:dLbl>
          <c:idx val="0"/>
          <c:layout>
            <c:manualLayout>
              <c:x val="3.2935360076845714E-2"/>
              <c:y val="-3.2410526530695573E-2"/>
            </c:manualLayout>
          </c:layout>
          <c:showLegendKey val="0"/>
          <c:showVal val="1"/>
          <c:showCatName val="0"/>
          <c:showSerName val="0"/>
          <c:showPercent val="0"/>
          <c:showBubbleSize val="0"/>
          <c:extLst>
            <c:ext xmlns:c15="http://schemas.microsoft.com/office/drawing/2012/chart" uri="{CE6537A1-D6FC-4f65-9D91-7224C49458BB}"/>
          </c:extLst>
        </c:dLbl>
      </c:pivotFmt>
      <c:pivotFmt>
        <c:idx val="87"/>
        <c:dLbl>
          <c:idx val="0"/>
          <c:layout>
            <c:manualLayout>
              <c:x val="3.2935360076845714E-2"/>
              <c:y val="-3.060994172343471E-2"/>
            </c:manualLayout>
          </c:layout>
          <c:showLegendKey val="0"/>
          <c:showVal val="1"/>
          <c:showCatName val="0"/>
          <c:showSerName val="0"/>
          <c:showPercent val="0"/>
          <c:showBubbleSize val="0"/>
          <c:extLst>
            <c:ext xmlns:c15="http://schemas.microsoft.com/office/drawing/2012/chart" uri="{CE6537A1-D6FC-4f65-9D91-7224C49458BB}"/>
          </c:extLst>
        </c:dLbl>
      </c:pivotFmt>
      <c:pivotFmt>
        <c:idx val="88"/>
        <c:dLbl>
          <c:idx val="0"/>
          <c:layout>
            <c:manualLayout>
              <c:x val="3.2935360076845714E-2"/>
              <c:y val="-2.700877210891298E-2"/>
            </c:manualLayout>
          </c:layout>
          <c:showLegendKey val="0"/>
          <c:showVal val="1"/>
          <c:showCatName val="0"/>
          <c:showSerName val="0"/>
          <c:showPercent val="0"/>
          <c:showBubbleSize val="0"/>
          <c:extLst>
            <c:ext xmlns:c15="http://schemas.microsoft.com/office/drawing/2012/chart" uri="{CE6537A1-D6FC-4f65-9D91-7224C49458BB}"/>
          </c:extLst>
        </c:dLbl>
      </c:pivotFmt>
      <c:pivotFmt>
        <c:idx val="89"/>
        <c:dLbl>
          <c:idx val="0"/>
          <c:layout>
            <c:manualLayout>
              <c:x val="3.2935360076845714E-2"/>
              <c:y val="-2.340760249439125E-2"/>
            </c:manualLayout>
          </c:layout>
          <c:showLegendKey val="0"/>
          <c:showVal val="1"/>
          <c:showCatName val="0"/>
          <c:showSerName val="0"/>
          <c:showPercent val="0"/>
          <c:showBubbleSize val="0"/>
          <c:extLst>
            <c:ext xmlns:c15="http://schemas.microsoft.com/office/drawing/2012/chart" uri="{CE6537A1-D6FC-4f65-9D91-7224C49458BB}"/>
          </c:extLst>
        </c:dLbl>
      </c:pivotFmt>
      <c:pivotFmt>
        <c:idx val="90"/>
        <c:dLbl>
          <c:idx val="0"/>
          <c:layout>
            <c:manualLayout>
              <c:x val="3.183751474095086E-2"/>
              <c:y val="-2.700877210891298E-2"/>
            </c:manualLayout>
          </c:layout>
          <c:showLegendKey val="0"/>
          <c:showVal val="1"/>
          <c:showCatName val="0"/>
          <c:showSerName val="0"/>
          <c:showPercent val="0"/>
          <c:showBubbleSize val="0"/>
          <c:extLst>
            <c:ext xmlns:c15="http://schemas.microsoft.com/office/drawing/2012/chart" uri="{CE6537A1-D6FC-4f65-9D91-7224C49458BB}"/>
          </c:extLst>
        </c:dLbl>
      </c:pivotFmt>
      <c:pivotFmt>
        <c:idx val="91"/>
        <c:dLbl>
          <c:idx val="0"/>
          <c:layout>
            <c:manualLayout>
              <c:x val="3.4033205412740415E-2"/>
              <c:y val="-3.2410526530695705E-2"/>
            </c:manualLayout>
          </c:layout>
          <c:showLegendKey val="0"/>
          <c:showVal val="1"/>
          <c:showCatName val="0"/>
          <c:showSerName val="0"/>
          <c:showPercent val="0"/>
          <c:showBubbleSize val="0"/>
          <c:extLst>
            <c:ext xmlns:c15="http://schemas.microsoft.com/office/drawing/2012/chart" uri="{CE6537A1-D6FC-4f65-9D91-7224C49458BB}"/>
          </c:extLst>
        </c:dLbl>
      </c:pivotFmt>
      <c:pivotFmt>
        <c:idx val="92"/>
        <c:dLbl>
          <c:idx val="0"/>
          <c:layout>
            <c:manualLayout>
              <c:x val="2.5250442725581555E-2"/>
              <c:y val="-3.4211111337956443E-2"/>
            </c:manualLayout>
          </c:layout>
          <c:showLegendKey val="0"/>
          <c:showVal val="1"/>
          <c:showCatName val="0"/>
          <c:showSerName val="0"/>
          <c:showPercent val="0"/>
          <c:showBubbleSize val="0"/>
          <c:extLst>
            <c:ext xmlns:c15="http://schemas.microsoft.com/office/drawing/2012/chart" uri="{CE6537A1-D6FC-4f65-9D91-7224C49458BB}"/>
          </c:extLst>
        </c:dLbl>
      </c:pivotFmt>
      <c:pivotFmt>
        <c:idx val="93"/>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94"/>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5"/>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6"/>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7"/>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8"/>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99"/>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0"/>
        <c:spPr>
          <a:solidFill>
            <a:schemeClr val="accent6"/>
          </a:solidFill>
          <a:ln>
            <a:noFill/>
          </a:ln>
          <a:effectLst/>
        </c:spPr>
        <c:dLbl>
          <c:idx val="0"/>
          <c:layout>
            <c:manualLayout>
              <c:x val="3.0739669405056E-2"/>
              <c:y val="-1.080350884356506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01"/>
        <c:spPr>
          <a:solidFill>
            <a:schemeClr val="accent6"/>
          </a:solidFill>
          <a:ln>
            <a:noFill/>
          </a:ln>
          <a:effectLst/>
        </c:spPr>
        <c:dLbl>
          <c:idx val="0"/>
          <c:layout>
            <c:manualLayout>
              <c:x val="3.4033205412740533E-2"/>
              <c:y val="-1.080350884356519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02"/>
        <c:spPr>
          <a:solidFill>
            <a:schemeClr val="accent6"/>
          </a:solidFill>
          <a:ln>
            <a:noFill/>
          </a:ln>
          <a:effectLst/>
        </c:spPr>
        <c:dLbl>
          <c:idx val="0"/>
          <c:layout>
            <c:manualLayout>
              <c:x val="3.4033205412740575E-2"/>
              <c:y val="-1.98064328798695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03"/>
        <c:spPr>
          <a:solidFill>
            <a:schemeClr val="accent6"/>
          </a:solidFill>
          <a:ln>
            <a:noFill/>
          </a:ln>
          <a:effectLst/>
        </c:spPr>
        <c:dLbl>
          <c:idx val="0"/>
          <c:layout>
            <c:manualLayout>
              <c:x val="3.4033205412740533E-2"/>
              <c:y val="-1.2604093650826056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04"/>
        <c:spPr>
          <a:solidFill>
            <a:schemeClr val="accent6"/>
          </a:solidFill>
          <a:ln>
            <a:noFill/>
          </a:ln>
          <a:effectLst/>
        </c:spPr>
        <c:dLbl>
          <c:idx val="0"/>
          <c:layout>
            <c:manualLayout>
              <c:x val="3.2935360076845714E-2"/>
              <c:y val="-2.1607017687130515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05"/>
        <c:spPr>
          <a:solidFill>
            <a:schemeClr val="accent6"/>
          </a:solidFill>
          <a:ln>
            <a:noFill/>
          </a:ln>
          <a:effectLst/>
        </c:spPr>
        <c:dLbl>
          <c:idx val="0"/>
          <c:layout>
            <c:manualLayout>
              <c:x val="3.2935360076845714E-2"/>
              <c:y val="-5.4017544217826617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06"/>
        <c:spPr>
          <a:solidFill>
            <a:schemeClr val="accent6"/>
          </a:solidFill>
          <a:ln>
            <a:noFill/>
          </a:ln>
          <a:effectLst/>
        </c:spPr>
        <c:dLbl>
          <c:idx val="0"/>
          <c:layout>
            <c:manualLayout>
              <c:x val="3.1837514740950777E-2"/>
              <c:y val="-5.4017544217826617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07"/>
        <c:spPr>
          <a:solidFill>
            <a:schemeClr val="accent6"/>
          </a:solidFill>
          <a:ln>
            <a:noFill/>
          </a:ln>
          <a:effectLst/>
        </c:spPr>
        <c:dLbl>
          <c:idx val="0"/>
          <c:layout>
            <c:manualLayout>
              <c:x val="3.2935360076845714E-2"/>
              <c:y val="-1.2604093650826056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08"/>
        <c:spPr>
          <a:solidFill>
            <a:schemeClr val="accent6"/>
          </a:solidFill>
          <a:ln>
            <a:noFill/>
          </a:ln>
          <a:effectLst/>
        </c:spPr>
        <c:dLbl>
          <c:idx val="0"/>
          <c:layout>
            <c:manualLayout>
              <c:x val="3.1837514740950777E-2"/>
              <c:y val="-1.8005848072608785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09"/>
        <c:spPr>
          <a:solidFill>
            <a:schemeClr val="accent6"/>
          </a:solidFill>
          <a:ln>
            <a:noFill/>
          </a:ln>
          <a:effectLst/>
        </c:spPr>
        <c:dLbl>
          <c:idx val="0"/>
          <c:layout>
            <c:manualLayout>
              <c:x val="3.2935360076845714E-2"/>
              <c:y val="-1.0803508843565323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10"/>
        <c:spPr>
          <a:solidFill>
            <a:schemeClr val="accent6"/>
          </a:solidFill>
          <a:ln>
            <a:noFill/>
          </a:ln>
          <a:effectLst/>
        </c:spPr>
        <c:dLbl>
          <c:idx val="0"/>
          <c:layout>
            <c:manualLayout>
              <c:x val="3.2935360076845714E-2"/>
              <c:y val="-5.4017544217827276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11"/>
        <c:spPr>
          <a:solidFill>
            <a:schemeClr val="accent6"/>
          </a:solidFill>
          <a:ln>
            <a:noFill/>
          </a:ln>
          <a:effectLst/>
        </c:spPr>
        <c:dLbl>
          <c:idx val="0"/>
          <c:layout>
            <c:manualLayout>
              <c:x val="3.2935360076845555E-2"/>
              <c:y val="-1.080350884356519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12"/>
        <c:spPr>
          <a:solidFill>
            <a:schemeClr val="accent6"/>
          </a:solidFill>
          <a:ln>
            <a:noFill/>
          </a:ln>
          <a:effectLst/>
        </c:spPr>
        <c:dLbl>
          <c:idx val="0"/>
          <c:layout>
            <c:manualLayout>
              <c:x val="2.5250442725581555E-2"/>
              <c:y val="-1.080350884356519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13"/>
        <c:spPr>
          <a:solidFill>
            <a:schemeClr val="accent1"/>
          </a:solidFill>
          <a:ln>
            <a:noFill/>
          </a:ln>
          <a:effectLst/>
        </c:spPr>
        <c:dLbl>
          <c:idx val="0"/>
          <c:layout>
            <c:manualLayout>
              <c:x val="2.5250442725581555E-2"/>
              <c:y val="-1.2604093650826056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14"/>
        <c:spPr>
          <a:solidFill>
            <a:schemeClr val="accent1"/>
          </a:solidFill>
          <a:ln>
            <a:noFill/>
          </a:ln>
          <a:effectLst/>
        </c:spPr>
        <c:dLbl>
          <c:idx val="0"/>
          <c:layout>
            <c:manualLayout>
              <c:x val="3.2935360076845555E-2"/>
              <c:y val="-2.340760249439138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15"/>
        <c:spPr>
          <a:solidFill>
            <a:schemeClr val="accent1"/>
          </a:solidFill>
          <a:ln>
            <a:noFill/>
          </a:ln>
          <a:effectLst/>
        </c:spPr>
        <c:dLbl>
          <c:idx val="0"/>
          <c:layout>
            <c:manualLayout>
              <c:x val="3.2935360076845714E-2"/>
              <c:y val="-2.340760249439125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16"/>
        <c:spPr>
          <a:solidFill>
            <a:schemeClr val="accent1"/>
          </a:solidFill>
          <a:ln>
            <a:noFill/>
          </a:ln>
          <a:effectLst/>
        </c:spPr>
        <c:dLbl>
          <c:idx val="0"/>
          <c:layout>
            <c:manualLayout>
              <c:x val="3.2935360076845714E-2"/>
              <c:y val="-1.8005848072608653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17"/>
        <c:spPr>
          <a:solidFill>
            <a:schemeClr val="accent1"/>
          </a:solidFill>
          <a:ln>
            <a:noFill/>
          </a:ln>
          <a:effectLst/>
        </c:spPr>
        <c:dLbl>
          <c:idx val="0"/>
          <c:layout>
            <c:manualLayout>
              <c:x val="3.2935360076845714E-2"/>
              <c:y val="-1.6205263265347786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18"/>
        <c:spPr>
          <a:solidFill>
            <a:schemeClr val="accent1"/>
          </a:solidFill>
          <a:ln>
            <a:noFill/>
          </a:ln>
          <a:effectLst/>
        </c:spPr>
        <c:dLbl>
          <c:idx val="0"/>
          <c:layout>
            <c:manualLayout>
              <c:x val="3.2935360076845714E-2"/>
              <c:y val="-1.6205263265347786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19"/>
        <c:spPr>
          <a:solidFill>
            <a:schemeClr val="accent1"/>
          </a:solidFill>
          <a:ln>
            <a:noFill/>
          </a:ln>
          <a:effectLst/>
        </c:spPr>
        <c:dLbl>
          <c:idx val="0"/>
          <c:layout>
            <c:manualLayout>
              <c:x val="3.2935360076845714E-2"/>
              <c:y val="-2.1607017687130515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20"/>
        <c:spPr>
          <a:solidFill>
            <a:schemeClr val="accent1"/>
          </a:solidFill>
          <a:ln>
            <a:noFill/>
          </a:ln>
          <a:effectLst/>
        </c:spPr>
        <c:dLbl>
          <c:idx val="0"/>
          <c:layout>
            <c:manualLayout>
              <c:x val="3.4033205412740575E-2"/>
              <c:y val="-2.1607017687130515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21"/>
        <c:spPr>
          <a:solidFill>
            <a:schemeClr val="accent1"/>
          </a:solidFill>
          <a:ln>
            <a:noFill/>
          </a:ln>
          <a:effectLst/>
        </c:spPr>
        <c:dLbl>
          <c:idx val="0"/>
          <c:layout>
            <c:manualLayout>
              <c:x val="3.5131050748635428E-2"/>
              <c:y val="-2.1607017687130383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22"/>
        <c:spPr>
          <a:solidFill>
            <a:schemeClr val="accent1"/>
          </a:solidFill>
          <a:ln>
            <a:noFill/>
          </a:ln>
          <a:effectLst/>
        </c:spPr>
        <c:dLbl>
          <c:idx val="0"/>
          <c:layout>
            <c:manualLayout>
              <c:x val="3.2935360076845714E-2"/>
              <c:y val="-1.980643287986965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23"/>
        <c:spPr>
          <a:solidFill>
            <a:schemeClr val="accent1"/>
          </a:solidFill>
          <a:ln>
            <a:noFill/>
          </a:ln>
          <a:effectLst/>
        </c:spPr>
        <c:dLbl>
          <c:idx val="0"/>
          <c:layout>
            <c:manualLayout>
              <c:x val="3.2935360076845714E-2"/>
              <c:y val="-1.98064328798695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24"/>
        <c:spPr>
          <a:solidFill>
            <a:schemeClr val="accent1"/>
          </a:solidFill>
          <a:ln>
            <a:noFill/>
          </a:ln>
          <a:effectLst/>
        </c:spPr>
        <c:dLbl>
          <c:idx val="0"/>
          <c:layout>
            <c:manualLayout>
              <c:x val="3.0739669405056E-2"/>
              <c:y val="-2.340760249439125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25"/>
        <c:spPr>
          <a:solidFill>
            <a:schemeClr val="accent1"/>
          </a:solidFill>
          <a:ln>
            <a:noFill/>
          </a:ln>
          <a:effectLst/>
        </c:spPr>
        <c:dLbl>
          <c:idx val="0"/>
          <c:layout>
            <c:manualLayout>
              <c:x val="3.2935360076845714E-2"/>
              <c:y val="-2.5208187301652113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26"/>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27"/>
        <c:spPr>
          <a:solidFill>
            <a:schemeClr val="accent1"/>
          </a:solidFill>
          <a:ln>
            <a:noFill/>
          </a:ln>
          <a:effectLst/>
        </c:spPr>
        <c:dLbl>
          <c:idx val="0"/>
          <c:layout>
            <c:manualLayout>
              <c:x val="3.2935360076845714E-2"/>
              <c:y val="-2.5208187301652113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28"/>
        <c:spPr>
          <a:solidFill>
            <a:schemeClr val="accent1"/>
          </a:solidFill>
          <a:ln>
            <a:noFill/>
          </a:ln>
          <a:effectLst/>
        </c:spPr>
        <c:dLbl>
          <c:idx val="0"/>
          <c:layout>
            <c:manualLayout>
              <c:x val="3.0739669405056E-2"/>
              <c:y val="-2.340760249439125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29"/>
        <c:spPr>
          <a:solidFill>
            <a:schemeClr val="accent1"/>
          </a:solidFill>
          <a:ln>
            <a:noFill/>
          </a:ln>
          <a:effectLst/>
        </c:spPr>
        <c:dLbl>
          <c:idx val="0"/>
          <c:layout>
            <c:manualLayout>
              <c:x val="3.2935360076845714E-2"/>
              <c:y val="-1.98064328798695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0"/>
        <c:spPr>
          <a:solidFill>
            <a:schemeClr val="accent1"/>
          </a:solidFill>
          <a:ln>
            <a:noFill/>
          </a:ln>
          <a:effectLst/>
        </c:spPr>
        <c:dLbl>
          <c:idx val="0"/>
          <c:layout>
            <c:manualLayout>
              <c:x val="3.2935360076845714E-2"/>
              <c:y val="-1.980643287986965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1"/>
        <c:spPr>
          <a:solidFill>
            <a:schemeClr val="accent1"/>
          </a:solidFill>
          <a:ln>
            <a:noFill/>
          </a:ln>
          <a:effectLst/>
        </c:spPr>
        <c:dLbl>
          <c:idx val="0"/>
          <c:layout>
            <c:manualLayout>
              <c:x val="3.5131050748635428E-2"/>
              <c:y val="-2.1607017687130383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2"/>
        <c:spPr>
          <a:solidFill>
            <a:schemeClr val="accent1"/>
          </a:solidFill>
          <a:ln>
            <a:noFill/>
          </a:ln>
          <a:effectLst/>
        </c:spPr>
        <c:dLbl>
          <c:idx val="0"/>
          <c:layout>
            <c:manualLayout>
              <c:x val="3.4033205412740575E-2"/>
              <c:y val="-2.1607017687130515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3"/>
        <c:spPr>
          <a:solidFill>
            <a:schemeClr val="accent1"/>
          </a:solidFill>
          <a:ln>
            <a:noFill/>
          </a:ln>
          <a:effectLst/>
        </c:spPr>
        <c:dLbl>
          <c:idx val="0"/>
          <c:layout>
            <c:manualLayout>
              <c:x val="3.2935360076845714E-2"/>
              <c:y val="-2.1607017687130515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4"/>
        <c:spPr>
          <a:solidFill>
            <a:schemeClr val="accent1"/>
          </a:solidFill>
          <a:ln>
            <a:noFill/>
          </a:ln>
          <a:effectLst/>
        </c:spPr>
        <c:dLbl>
          <c:idx val="0"/>
          <c:layout>
            <c:manualLayout>
              <c:x val="3.2935360076845714E-2"/>
              <c:y val="-1.6205263265347786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5"/>
        <c:spPr>
          <a:solidFill>
            <a:schemeClr val="accent1"/>
          </a:solidFill>
          <a:ln>
            <a:noFill/>
          </a:ln>
          <a:effectLst/>
        </c:spPr>
        <c:dLbl>
          <c:idx val="0"/>
          <c:layout>
            <c:manualLayout>
              <c:x val="3.2935360076845714E-2"/>
              <c:y val="-1.6205263265347786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6"/>
        <c:spPr>
          <a:solidFill>
            <a:schemeClr val="accent1"/>
          </a:solidFill>
          <a:ln>
            <a:noFill/>
          </a:ln>
          <a:effectLst/>
        </c:spPr>
        <c:dLbl>
          <c:idx val="0"/>
          <c:layout>
            <c:manualLayout>
              <c:x val="3.2935360076845714E-2"/>
              <c:y val="-1.8005848072608653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7"/>
        <c:spPr>
          <a:solidFill>
            <a:schemeClr val="accent1"/>
          </a:solidFill>
          <a:ln>
            <a:noFill/>
          </a:ln>
          <a:effectLst/>
        </c:spPr>
        <c:dLbl>
          <c:idx val="0"/>
          <c:layout>
            <c:manualLayout>
              <c:x val="3.2935360076845714E-2"/>
              <c:y val="-2.340760249439125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8"/>
        <c:spPr>
          <a:solidFill>
            <a:schemeClr val="accent1"/>
          </a:solidFill>
          <a:ln>
            <a:noFill/>
          </a:ln>
          <a:effectLst/>
        </c:spPr>
        <c:dLbl>
          <c:idx val="0"/>
          <c:layout>
            <c:manualLayout>
              <c:x val="3.2935360076845555E-2"/>
              <c:y val="-2.340760249439138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9"/>
        <c:spPr>
          <a:solidFill>
            <a:schemeClr val="accent1"/>
          </a:solidFill>
          <a:ln>
            <a:noFill/>
          </a:ln>
          <a:effectLst/>
        </c:spPr>
        <c:dLbl>
          <c:idx val="0"/>
          <c:layout>
            <c:manualLayout>
              <c:x val="2.5250442725581555E-2"/>
              <c:y val="-1.2604093650826056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40"/>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41"/>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42"/>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43"/>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44"/>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45"/>
        <c:spPr>
          <a:solidFill>
            <a:schemeClr val="accent6"/>
          </a:solidFill>
          <a:ln>
            <a:noFill/>
          </a:ln>
          <a:effectLst/>
        </c:spPr>
        <c:dLbl>
          <c:idx val="0"/>
          <c:layout>
            <c:manualLayout>
              <c:x val="3.0739669405056E-2"/>
              <c:y val="-1.080350884356506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46"/>
        <c:spPr>
          <a:solidFill>
            <a:schemeClr val="accent6"/>
          </a:solidFill>
          <a:ln>
            <a:noFill/>
          </a:ln>
          <a:effectLst/>
        </c:spPr>
        <c:dLbl>
          <c:idx val="0"/>
          <c:layout>
            <c:manualLayout>
              <c:x val="3.4033205412740533E-2"/>
              <c:y val="-1.080350884356519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47"/>
        <c:spPr>
          <a:solidFill>
            <a:schemeClr val="accent6"/>
          </a:solidFill>
          <a:ln>
            <a:noFill/>
          </a:ln>
          <a:effectLst/>
        </c:spPr>
        <c:dLbl>
          <c:idx val="0"/>
          <c:layout>
            <c:manualLayout>
              <c:x val="3.4033205412740575E-2"/>
              <c:y val="-1.98064328798695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48"/>
        <c:spPr>
          <a:solidFill>
            <a:schemeClr val="accent6"/>
          </a:solidFill>
          <a:ln>
            <a:noFill/>
          </a:ln>
          <a:effectLst/>
        </c:spPr>
        <c:dLbl>
          <c:idx val="0"/>
          <c:layout>
            <c:manualLayout>
              <c:x val="3.4033205412740533E-2"/>
              <c:y val="-1.2604093650826056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49"/>
        <c:spPr>
          <a:solidFill>
            <a:schemeClr val="accent6"/>
          </a:solidFill>
          <a:ln>
            <a:noFill/>
          </a:ln>
          <a:effectLst/>
        </c:spPr>
        <c:dLbl>
          <c:idx val="0"/>
          <c:layout>
            <c:manualLayout>
              <c:x val="3.2935360076845714E-2"/>
              <c:y val="-2.1607017687130515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50"/>
        <c:spPr>
          <a:solidFill>
            <a:schemeClr val="accent6"/>
          </a:solidFill>
          <a:ln>
            <a:noFill/>
          </a:ln>
          <a:effectLst/>
        </c:spPr>
        <c:dLbl>
          <c:idx val="0"/>
          <c:layout>
            <c:manualLayout>
              <c:x val="3.2935360076845714E-2"/>
              <c:y val="-5.4017544217826617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51"/>
        <c:spPr>
          <a:solidFill>
            <a:schemeClr val="accent6"/>
          </a:solidFill>
          <a:ln>
            <a:noFill/>
          </a:ln>
          <a:effectLst/>
        </c:spPr>
        <c:dLbl>
          <c:idx val="0"/>
          <c:layout>
            <c:manualLayout>
              <c:x val="3.1837514740950777E-2"/>
              <c:y val="-5.4017544217826617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52"/>
        <c:spPr>
          <a:solidFill>
            <a:schemeClr val="accent6"/>
          </a:solidFill>
          <a:ln>
            <a:noFill/>
          </a:ln>
          <a:effectLst/>
        </c:spPr>
        <c:dLbl>
          <c:idx val="0"/>
          <c:layout>
            <c:manualLayout>
              <c:x val="3.2935360076845714E-2"/>
              <c:y val="-1.2604093650826056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53"/>
        <c:spPr>
          <a:solidFill>
            <a:schemeClr val="accent6"/>
          </a:solidFill>
          <a:ln>
            <a:noFill/>
          </a:ln>
          <a:effectLst/>
        </c:spPr>
        <c:dLbl>
          <c:idx val="0"/>
          <c:layout>
            <c:manualLayout>
              <c:x val="3.1837514740950777E-2"/>
              <c:y val="-1.8005848072608785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54"/>
        <c:spPr>
          <a:solidFill>
            <a:schemeClr val="accent6"/>
          </a:solidFill>
          <a:ln>
            <a:noFill/>
          </a:ln>
          <a:effectLst/>
        </c:spPr>
        <c:dLbl>
          <c:idx val="0"/>
          <c:layout>
            <c:manualLayout>
              <c:x val="3.2935360076845714E-2"/>
              <c:y val="-1.0803508843565323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55"/>
        <c:spPr>
          <a:solidFill>
            <a:schemeClr val="accent6"/>
          </a:solidFill>
          <a:ln>
            <a:noFill/>
          </a:ln>
          <a:effectLst/>
        </c:spPr>
        <c:dLbl>
          <c:idx val="0"/>
          <c:layout>
            <c:manualLayout>
              <c:x val="3.2935360076845714E-2"/>
              <c:y val="-5.4017544217827276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56"/>
        <c:spPr>
          <a:solidFill>
            <a:schemeClr val="accent6"/>
          </a:solidFill>
          <a:ln>
            <a:noFill/>
          </a:ln>
          <a:effectLst/>
        </c:spPr>
        <c:dLbl>
          <c:idx val="0"/>
          <c:layout>
            <c:manualLayout>
              <c:x val="3.2935360076845555E-2"/>
              <c:y val="-1.080350884356519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57"/>
        <c:spPr>
          <a:solidFill>
            <a:schemeClr val="accent6"/>
          </a:solidFill>
          <a:ln>
            <a:noFill/>
          </a:ln>
          <a:effectLst/>
        </c:spPr>
        <c:dLbl>
          <c:idx val="0"/>
          <c:layout>
            <c:manualLayout>
              <c:x val="2.5250442725581555E-2"/>
              <c:y val="-1.080350884356519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58"/>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59"/>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60"/>
        <c:spPr>
          <a:solidFill>
            <a:schemeClr val="accent1"/>
          </a:solidFill>
          <a:ln>
            <a:noFill/>
          </a:ln>
          <a:effectLst/>
        </c:spPr>
        <c:dLbl>
          <c:idx val="0"/>
          <c:layout>
            <c:manualLayout>
              <c:x val="3.2935360076845714E-2"/>
              <c:y val="-2.5208187301652113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61"/>
        <c:spPr>
          <a:solidFill>
            <a:schemeClr val="accent1"/>
          </a:solidFill>
          <a:ln>
            <a:noFill/>
          </a:ln>
          <a:effectLst/>
        </c:spPr>
        <c:dLbl>
          <c:idx val="0"/>
          <c:layout>
            <c:manualLayout>
              <c:x val="3.0739669405056E-2"/>
              <c:y val="-2.340760249439125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62"/>
        <c:spPr>
          <a:solidFill>
            <a:schemeClr val="accent1"/>
          </a:solidFill>
          <a:ln>
            <a:noFill/>
          </a:ln>
          <a:effectLst/>
        </c:spPr>
        <c:dLbl>
          <c:idx val="0"/>
          <c:layout>
            <c:manualLayout>
              <c:x val="3.2935360076845714E-2"/>
              <c:y val="-1.98064328798695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63"/>
        <c:spPr>
          <a:solidFill>
            <a:schemeClr val="accent1"/>
          </a:solidFill>
          <a:ln>
            <a:noFill/>
          </a:ln>
          <a:effectLst/>
        </c:spPr>
        <c:dLbl>
          <c:idx val="0"/>
          <c:layout>
            <c:manualLayout>
              <c:x val="3.2935360076845714E-2"/>
              <c:y val="-1.980643287986965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64"/>
        <c:spPr>
          <a:solidFill>
            <a:schemeClr val="accent1"/>
          </a:solidFill>
          <a:ln>
            <a:noFill/>
          </a:ln>
          <a:effectLst/>
        </c:spPr>
        <c:dLbl>
          <c:idx val="0"/>
          <c:layout>
            <c:manualLayout>
              <c:x val="3.5131050748635428E-2"/>
              <c:y val="-2.1607017687130383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65"/>
        <c:spPr>
          <a:solidFill>
            <a:schemeClr val="accent1"/>
          </a:solidFill>
          <a:ln>
            <a:noFill/>
          </a:ln>
          <a:effectLst/>
        </c:spPr>
        <c:dLbl>
          <c:idx val="0"/>
          <c:layout>
            <c:manualLayout>
              <c:x val="3.4033205412740575E-2"/>
              <c:y val="-2.1607017687130515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66"/>
        <c:spPr>
          <a:solidFill>
            <a:schemeClr val="accent1"/>
          </a:solidFill>
          <a:ln>
            <a:noFill/>
          </a:ln>
          <a:effectLst/>
        </c:spPr>
        <c:dLbl>
          <c:idx val="0"/>
          <c:layout>
            <c:manualLayout>
              <c:x val="3.2935360076845714E-2"/>
              <c:y val="-2.1607017687130515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67"/>
        <c:spPr>
          <a:solidFill>
            <a:schemeClr val="accent1"/>
          </a:solidFill>
          <a:ln>
            <a:noFill/>
          </a:ln>
          <a:effectLst/>
        </c:spPr>
        <c:dLbl>
          <c:idx val="0"/>
          <c:layout>
            <c:manualLayout>
              <c:x val="3.2935360076845714E-2"/>
              <c:y val="-1.6205263265347786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68"/>
        <c:spPr>
          <a:solidFill>
            <a:schemeClr val="accent1"/>
          </a:solidFill>
          <a:ln>
            <a:noFill/>
          </a:ln>
          <a:effectLst/>
        </c:spPr>
        <c:dLbl>
          <c:idx val="0"/>
          <c:layout>
            <c:manualLayout>
              <c:x val="3.2935360076845714E-2"/>
              <c:y val="-1.6205263265347786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69"/>
        <c:spPr>
          <a:solidFill>
            <a:schemeClr val="accent1"/>
          </a:solidFill>
          <a:ln>
            <a:noFill/>
          </a:ln>
          <a:effectLst/>
        </c:spPr>
        <c:dLbl>
          <c:idx val="0"/>
          <c:layout>
            <c:manualLayout>
              <c:x val="3.2935360076845714E-2"/>
              <c:y val="-1.8005848072608653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70"/>
        <c:spPr>
          <a:solidFill>
            <a:schemeClr val="accent1"/>
          </a:solidFill>
          <a:ln>
            <a:noFill/>
          </a:ln>
          <a:effectLst/>
        </c:spPr>
        <c:dLbl>
          <c:idx val="0"/>
          <c:layout>
            <c:manualLayout>
              <c:x val="3.2935360076845714E-2"/>
              <c:y val="-2.340760249439125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71"/>
        <c:spPr>
          <a:solidFill>
            <a:schemeClr val="accent1"/>
          </a:solidFill>
          <a:ln>
            <a:noFill/>
          </a:ln>
          <a:effectLst/>
        </c:spPr>
        <c:dLbl>
          <c:idx val="0"/>
          <c:layout>
            <c:manualLayout>
              <c:x val="3.2935360076845555E-2"/>
              <c:y val="-2.340760249439138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72"/>
        <c:spPr>
          <a:solidFill>
            <a:schemeClr val="accent1"/>
          </a:solidFill>
          <a:ln>
            <a:noFill/>
          </a:ln>
          <a:effectLst/>
        </c:spPr>
        <c:dLbl>
          <c:idx val="0"/>
          <c:layout>
            <c:manualLayout>
              <c:x val="2.5250442725581555E-2"/>
              <c:y val="-1.2604093650826056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73"/>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74"/>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75"/>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76"/>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77"/>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78"/>
        <c:spPr>
          <a:solidFill>
            <a:schemeClr val="accent6"/>
          </a:solidFill>
          <a:ln>
            <a:noFill/>
          </a:ln>
          <a:effectLst/>
        </c:spPr>
        <c:dLbl>
          <c:idx val="0"/>
          <c:layout>
            <c:manualLayout>
              <c:x val="3.0739669405056E-2"/>
              <c:y val="-1.080350884356506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79"/>
        <c:spPr>
          <a:solidFill>
            <a:schemeClr val="accent6"/>
          </a:solidFill>
          <a:ln>
            <a:noFill/>
          </a:ln>
          <a:effectLst/>
        </c:spPr>
        <c:dLbl>
          <c:idx val="0"/>
          <c:layout>
            <c:manualLayout>
              <c:x val="3.4033205412740533E-2"/>
              <c:y val="-1.080350884356519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80"/>
        <c:spPr>
          <a:solidFill>
            <a:schemeClr val="accent6"/>
          </a:solidFill>
          <a:ln>
            <a:noFill/>
          </a:ln>
          <a:effectLst/>
        </c:spPr>
        <c:dLbl>
          <c:idx val="0"/>
          <c:layout>
            <c:manualLayout>
              <c:x val="3.4033205412740575E-2"/>
              <c:y val="-1.98064328798695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81"/>
        <c:spPr>
          <a:solidFill>
            <a:schemeClr val="accent6"/>
          </a:solidFill>
          <a:ln>
            <a:noFill/>
          </a:ln>
          <a:effectLst/>
        </c:spPr>
        <c:dLbl>
          <c:idx val="0"/>
          <c:layout>
            <c:manualLayout>
              <c:x val="3.4033205412740533E-2"/>
              <c:y val="-1.2604093650826056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82"/>
        <c:spPr>
          <a:solidFill>
            <a:schemeClr val="accent6"/>
          </a:solidFill>
          <a:ln>
            <a:noFill/>
          </a:ln>
          <a:effectLst/>
        </c:spPr>
        <c:dLbl>
          <c:idx val="0"/>
          <c:layout>
            <c:manualLayout>
              <c:x val="3.2935360076845714E-2"/>
              <c:y val="-2.1607017687130515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83"/>
        <c:spPr>
          <a:solidFill>
            <a:schemeClr val="accent6"/>
          </a:solidFill>
          <a:ln>
            <a:noFill/>
          </a:ln>
          <a:effectLst/>
        </c:spPr>
        <c:dLbl>
          <c:idx val="0"/>
          <c:layout>
            <c:manualLayout>
              <c:x val="3.2935360076845714E-2"/>
              <c:y val="-5.4017544217826617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84"/>
        <c:spPr>
          <a:solidFill>
            <a:schemeClr val="accent6"/>
          </a:solidFill>
          <a:ln>
            <a:noFill/>
          </a:ln>
          <a:effectLst/>
        </c:spPr>
        <c:dLbl>
          <c:idx val="0"/>
          <c:layout>
            <c:manualLayout>
              <c:x val="3.1837514740950777E-2"/>
              <c:y val="-5.4017544217826617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85"/>
        <c:spPr>
          <a:solidFill>
            <a:schemeClr val="accent6"/>
          </a:solidFill>
          <a:ln>
            <a:noFill/>
          </a:ln>
          <a:effectLst/>
        </c:spPr>
        <c:dLbl>
          <c:idx val="0"/>
          <c:layout>
            <c:manualLayout>
              <c:x val="3.2935360076845714E-2"/>
              <c:y val="-1.2604093650826056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86"/>
        <c:spPr>
          <a:solidFill>
            <a:schemeClr val="accent6"/>
          </a:solidFill>
          <a:ln>
            <a:noFill/>
          </a:ln>
          <a:effectLst/>
        </c:spPr>
        <c:dLbl>
          <c:idx val="0"/>
          <c:layout>
            <c:manualLayout>
              <c:x val="3.1837514740950777E-2"/>
              <c:y val="-1.8005848072608785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87"/>
        <c:spPr>
          <a:solidFill>
            <a:schemeClr val="accent6"/>
          </a:solidFill>
          <a:ln>
            <a:noFill/>
          </a:ln>
          <a:effectLst/>
        </c:spPr>
        <c:dLbl>
          <c:idx val="0"/>
          <c:layout>
            <c:manualLayout>
              <c:x val="3.2935360076845714E-2"/>
              <c:y val="-1.0803508843565323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88"/>
        <c:spPr>
          <a:solidFill>
            <a:schemeClr val="accent6"/>
          </a:solidFill>
          <a:ln>
            <a:noFill/>
          </a:ln>
          <a:effectLst/>
        </c:spPr>
        <c:dLbl>
          <c:idx val="0"/>
          <c:layout>
            <c:manualLayout>
              <c:x val="3.2935360076845714E-2"/>
              <c:y val="-5.4017544217827276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89"/>
        <c:spPr>
          <a:solidFill>
            <a:schemeClr val="accent6"/>
          </a:solidFill>
          <a:ln>
            <a:noFill/>
          </a:ln>
          <a:effectLst/>
        </c:spPr>
        <c:dLbl>
          <c:idx val="0"/>
          <c:layout>
            <c:manualLayout>
              <c:x val="3.2935360076845555E-2"/>
              <c:y val="-1.080350884356519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90"/>
        <c:spPr>
          <a:solidFill>
            <a:schemeClr val="accent6"/>
          </a:solidFill>
          <a:ln>
            <a:noFill/>
          </a:ln>
          <a:effectLst/>
        </c:spPr>
        <c:dLbl>
          <c:idx val="0"/>
          <c:layout>
            <c:manualLayout>
              <c:x val="2.5250442725581555E-2"/>
              <c:y val="-1.080350884356519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91"/>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4.6966925985476547E-2"/>
          <c:y val="4.0415642179845578E-2"/>
          <c:w val="0.93451127815649115"/>
          <c:h val="0.81627697474530936"/>
        </c:manualLayout>
      </c:layout>
      <c:barChart>
        <c:barDir val="col"/>
        <c:grouping val="stacked"/>
        <c:varyColors val="0"/>
        <c:ser>
          <c:idx val="0"/>
          <c:order val="0"/>
          <c:tx>
            <c:strRef>
              <c:f>Sheet2!$B$3:$B$4</c:f>
              <c:strCache>
                <c:ptCount val="1"/>
                <c:pt idx="0">
                  <c:v>American Indian/Alaska Native </c:v>
                </c:pt>
              </c:strCache>
            </c:strRef>
          </c:tx>
          <c:spPr>
            <a:solidFill>
              <a:schemeClr val="accent1"/>
            </a:solidFill>
            <a:ln>
              <a:noFill/>
            </a:ln>
            <a:effectLst/>
          </c:spPr>
          <c:invertIfNegative val="0"/>
          <c:dPt>
            <c:idx val="0"/>
            <c:invertIfNegative val="0"/>
            <c:bubble3D val="0"/>
            <c:extLst>
              <c:ext xmlns:c16="http://schemas.microsoft.com/office/drawing/2014/chart" uri="{C3380CC4-5D6E-409C-BE32-E72D297353CC}">
                <c16:uniqueId val="{00000000-82B0-4EFD-BA26-8DFA7783DCB0}"/>
              </c:ext>
            </c:extLst>
          </c:dPt>
          <c:dPt>
            <c:idx val="1"/>
            <c:invertIfNegative val="0"/>
            <c:bubble3D val="0"/>
            <c:extLst>
              <c:ext xmlns:c16="http://schemas.microsoft.com/office/drawing/2014/chart" uri="{C3380CC4-5D6E-409C-BE32-E72D297353CC}">
                <c16:uniqueId val="{00000001-82B0-4EFD-BA26-8DFA7783DCB0}"/>
              </c:ext>
            </c:extLst>
          </c:dPt>
          <c:dPt>
            <c:idx val="2"/>
            <c:invertIfNegative val="0"/>
            <c:bubble3D val="0"/>
            <c:extLst>
              <c:ext xmlns:c16="http://schemas.microsoft.com/office/drawing/2014/chart" uri="{C3380CC4-5D6E-409C-BE32-E72D297353CC}">
                <c16:uniqueId val="{00000002-82B0-4EFD-BA26-8DFA7783DCB0}"/>
              </c:ext>
            </c:extLst>
          </c:dPt>
          <c:dPt>
            <c:idx val="3"/>
            <c:invertIfNegative val="0"/>
            <c:bubble3D val="0"/>
            <c:extLst>
              <c:ext xmlns:c16="http://schemas.microsoft.com/office/drawing/2014/chart" uri="{C3380CC4-5D6E-409C-BE32-E72D297353CC}">
                <c16:uniqueId val="{00000003-82B0-4EFD-BA26-8DFA7783DCB0}"/>
              </c:ext>
            </c:extLst>
          </c:dPt>
          <c:dPt>
            <c:idx val="4"/>
            <c:invertIfNegative val="0"/>
            <c:bubble3D val="0"/>
            <c:extLst>
              <c:ext xmlns:c16="http://schemas.microsoft.com/office/drawing/2014/chart" uri="{C3380CC4-5D6E-409C-BE32-E72D297353CC}">
                <c16:uniqueId val="{00000004-82B0-4EFD-BA26-8DFA7783DCB0}"/>
              </c:ext>
            </c:extLst>
          </c:dPt>
          <c:dPt>
            <c:idx val="5"/>
            <c:invertIfNegative val="0"/>
            <c:bubble3D val="0"/>
            <c:extLst>
              <c:ext xmlns:c16="http://schemas.microsoft.com/office/drawing/2014/chart" uri="{C3380CC4-5D6E-409C-BE32-E72D297353CC}">
                <c16:uniqueId val="{00000005-82B0-4EFD-BA26-8DFA7783DCB0}"/>
              </c:ext>
            </c:extLst>
          </c:dPt>
          <c:dPt>
            <c:idx val="6"/>
            <c:invertIfNegative val="0"/>
            <c:bubble3D val="0"/>
            <c:extLst>
              <c:ext xmlns:c16="http://schemas.microsoft.com/office/drawing/2014/chart" uri="{C3380CC4-5D6E-409C-BE32-E72D297353CC}">
                <c16:uniqueId val="{00000006-82B0-4EFD-BA26-8DFA7783DCB0}"/>
              </c:ext>
            </c:extLst>
          </c:dPt>
          <c:dPt>
            <c:idx val="7"/>
            <c:invertIfNegative val="0"/>
            <c:bubble3D val="0"/>
            <c:extLst>
              <c:ext xmlns:c16="http://schemas.microsoft.com/office/drawing/2014/chart" uri="{C3380CC4-5D6E-409C-BE32-E72D297353CC}">
                <c16:uniqueId val="{00000007-82B0-4EFD-BA26-8DFA7783DCB0}"/>
              </c:ext>
            </c:extLst>
          </c:dPt>
          <c:dPt>
            <c:idx val="8"/>
            <c:invertIfNegative val="0"/>
            <c:bubble3D val="0"/>
            <c:extLst>
              <c:ext xmlns:c16="http://schemas.microsoft.com/office/drawing/2014/chart" uri="{C3380CC4-5D6E-409C-BE32-E72D297353CC}">
                <c16:uniqueId val="{00000008-82B0-4EFD-BA26-8DFA7783DCB0}"/>
              </c:ext>
            </c:extLst>
          </c:dPt>
          <c:dPt>
            <c:idx val="9"/>
            <c:invertIfNegative val="0"/>
            <c:bubble3D val="0"/>
            <c:extLst>
              <c:ext xmlns:c16="http://schemas.microsoft.com/office/drawing/2014/chart" uri="{C3380CC4-5D6E-409C-BE32-E72D297353CC}">
                <c16:uniqueId val="{00000009-82B0-4EFD-BA26-8DFA7783DCB0}"/>
              </c:ext>
            </c:extLst>
          </c:dPt>
          <c:dPt>
            <c:idx val="10"/>
            <c:invertIfNegative val="0"/>
            <c:bubble3D val="0"/>
            <c:extLst>
              <c:ext xmlns:c16="http://schemas.microsoft.com/office/drawing/2014/chart" uri="{C3380CC4-5D6E-409C-BE32-E72D297353CC}">
                <c16:uniqueId val="{0000000A-82B0-4EFD-BA26-8DFA7783DCB0}"/>
              </c:ext>
            </c:extLst>
          </c:dPt>
          <c:dPt>
            <c:idx val="11"/>
            <c:invertIfNegative val="0"/>
            <c:bubble3D val="0"/>
            <c:extLst>
              <c:ext xmlns:c16="http://schemas.microsoft.com/office/drawing/2014/chart" uri="{C3380CC4-5D6E-409C-BE32-E72D297353CC}">
                <c16:uniqueId val="{0000000B-82B0-4EFD-BA26-8DFA7783DCB0}"/>
              </c:ext>
            </c:extLst>
          </c:dPt>
          <c:dPt>
            <c:idx val="12"/>
            <c:invertIfNegative val="0"/>
            <c:bubble3D val="0"/>
            <c:extLst>
              <c:ext xmlns:c16="http://schemas.microsoft.com/office/drawing/2014/chart" uri="{C3380CC4-5D6E-409C-BE32-E72D297353CC}">
                <c16:uniqueId val="{0000000C-82B0-4EFD-BA26-8DFA7783DCB0}"/>
              </c:ext>
            </c:extLst>
          </c:dPt>
          <c:dLbls>
            <c:dLbl>
              <c:idx val="0"/>
              <c:layout>
                <c:manualLayout>
                  <c:x val="3.2935360076845714E-2"/>
                  <c:y val="-2.52081873016521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2B0-4EFD-BA26-8DFA7783DCB0}"/>
                </c:ext>
              </c:extLst>
            </c:dLbl>
            <c:dLbl>
              <c:idx val="1"/>
              <c:layout>
                <c:manualLayout>
                  <c:x val="3.0739669405056E-2"/>
                  <c:y val="-2.3407602494391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2B0-4EFD-BA26-8DFA7783DCB0}"/>
                </c:ext>
              </c:extLst>
            </c:dLbl>
            <c:dLbl>
              <c:idx val="2"/>
              <c:layout>
                <c:manualLayout>
                  <c:x val="3.2935360076845714E-2"/>
                  <c:y val="-1.9806432879869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2B0-4EFD-BA26-8DFA7783DCB0}"/>
                </c:ext>
              </c:extLst>
            </c:dLbl>
            <c:dLbl>
              <c:idx val="3"/>
              <c:layout>
                <c:manualLayout>
                  <c:x val="3.2935360076845714E-2"/>
                  <c:y val="-1.98064328798696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2B0-4EFD-BA26-8DFA7783DCB0}"/>
                </c:ext>
              </c:extLst>
            </c:dLbl>
            <c:dLbl>
              <c:idx val="4"/>
              <c:layout>
                <c:manualLayout>
                  <c:x val="3.5131050748635428E-2"/>
                  <c:y val="-2.160701768713038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2B0-4EFD-BA26-8DFA7783DCB0}"/>
                </c:ext>
              </c:extLst>
            </c:dLbl>
            <c:dLbl>
              <c:idx val="5"/>
              <c:layout>
                <c:manualLayout>
                  <c:x val="3.4033205412740575E-2"/>
                  <c:y val="-2.160701768713051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2B0-4EFD-BA26-8DFA7783DCB0}"/>
                </c:ext>
              </c:extLst>
            </c:dLbl>
            <c:dLbl>
              <c:idx val="6"/>
              <c:layout>
                <c:manualLayout>
                  <c:x val="3.2935360076845714E-2"/>
                  <c:y val="-2.160701768713051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2B0-4EFD-BA26-8DFA7783DCB0}"/>
                </c:ext>
              </c:extLst>
            </c:dLbl>
            <c:dLbl>
              <c:idx val="7"/>
              <c:layout>
                <c:manualLayout>
                  <c:x val="3.2935360076845714E-2"/>
                  <c:y val="-1.62052632653477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2B0-4EFD-BA26-8DFA7783DCB0}"/>
                </c:ext>
              </c:extLst>
            </c:dLbl>
            <c:dLbl>
              <c:idx val="8"/>
              <c:layout>
                <c:manualLayout>
                  <c:x val="3.2935360076845714E-2"/>
                  <c:y val="-1.62052632653477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2B0-4EFD-BA26-8DFA7783DCB0}"/>
                </c:ext>
              </c:extLst>
            </c:dLbl>
            <c:dLbl>
              <c:idx val="9"/>
              <c:layout>
                <c:manualLayout>
                  <c:x val="3.2935360076845714E-2"/>
                  <c:y val="-1.800584807260865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2B0-4EFD-BA26-8DFA7783DCB0}"/>
                </c:ext>
              </c:extLst>
            </c:dLbl>
            <c:dLbl>
              <c:idx val="10"/>
              <c:layout>
                <c:manualLayout>
                  <c:x val="3.2935360076845714E-2"/>
                  <c:y val="-2.3407602494391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82B0-4EFD-BA26-8DFA7783DCB0}"/>
                </c:ext>
              </c:extLst>
            </c:dLbl>
            <c:dLbl>
              <c:idx val="11"/>
              <c:layout>
                <c:manualLayout>
                  <c:x val="3.2935360076845555E-2"/>
                  <c:y val="-2.34076024943913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82B0-4EFD-BA26-8DFA7783DCB0}"/>
                </c:ext>
              </c:extLst>
            </c:dLbl>
            <c:dLbl>
              <c:idx val="12"/>
              <c:layout>
                <c:manualLayout>
                  <c:x val="2.5250442725581555E-2"/>
                  <c:y val="-1.260409365082605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82B0-4EFD-BA26-8DFA7783DCB0}"/>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Sheet2!$A$5:$A$18</c:f>
              <c:strCache>
                <c:ptCount val="13"/>
                <c:pt idx="0">
                  <c:v>Northeast</c:v>
                </c:pt>
                <c:pt idx="1">
                  <c:v>North </c:v>
                </c:pt>
                <c:pt idx="2">
                  <c:v>Northwest</c:v>
                </c:pt>
                <c:pt idx="3">
                  <c:v>Fremont/
Greenlake</c:v>
                </c:pt>
                <c:pt idx="4">
                  <c:v>Ballard</c:v>
                </c:pt>
                <c:pt idx="5">
                  <c:v>Beacon/
Gtown/S.Park</c:v>
                </c:pt>
                <c:pt idx="6">
                  <c:v>Southeast</c:v>
                </c:pt>
                <c:pt idx="7">
                  <c:v>Central </c:v>
                </c:pt>
                <c:pt idx="8">
                  <c:v>Downtown</c:v>
                </c:pt>
                <c:pt idx="9">
                  <c:v>Delridge</c:v>
                </c:pt>
                <c:pt idx="10">
                  <c:v>QA/Magnolia</c:v>
                </c:pt>
                <c:pt idx="11">
                  <c:v>Capitol Hill/
E.lake</c:v>
                </c:pt>
                <c:pt idx="12">
                  <c:v>West  </c:v>
                </c:pt>
              </c:strCache>
            </c:strRef>
          </c:cat>
          <c:val>
            <c:numRef>
              <c:f>Sheet2!$B$5:$B$18</c:f>
              <c:numCache>
                <c:formatCode>0.00%</c:formatCode>
                <c:ptCount val="13"/>
                <c:pt idx="0">
                  <c:v>5.8654177004949313E-4</c:v>
                </c:pt>
                <c:pt idx="1">
                  <c:v>8.7400531081632381E-4</c:v>
                </c:pt>
                <c:pt idx="2">
                  <c:v>7.9415432726998199E-4</c:v>
                </c:pt>
                <c:pt idx="3">
                  <c:v>4.5442468818190923E-4</c:v>
                </c:pt>
                <c:pt idx="4">
                  <c:v>5.8654177004949313E-4</c:v>
                </c:pt>
                <c:pt idx="5">
                  <c:v>7.0849599946572433E-4</c:v>
                </c:pt>
                <c:pt idx="6">
                  <c:v>5.0523895043867229E-4</c:v>
                </c:pt>
                <c:pt idx="7">
                  <c:v>6.6348908146687704E-4</c:v>
                </c:pt>
                <c:pt idx="8">
                  <c:v>1.2558381957742859E-3</c:v>
                </c:pt>
                <c:pt idx="9">
                  <c:v>9.6837465500745521E-4</c:v>
                </c:pt>
                <c:pt idx="10">
                  <c:v>6.1412665527459304E-4</c:v>
                </c:pt>
                <c:pt idx="11">
                  <c:v>5.081426225676301E-4</c:v>
                </c:pt>
                <c:pt idx="12">
                  <c:v>7.1720701585259797E-4</c:v>
                </c:pt>
              </c:numCache>
            </c:numRef>
          </c:val>
          <c:extLst>
            <c:ext xmlns:c16="http://schemas.microsoft.com/office/drawing/2014/chart" uri="{C3380CC4-5D6E-409C-BE32-E72D297353CC}">
              <c16:uniqueId val="{0000000D-82B0-4EFD-BA26-8DFA7783DCB0}"/>
            </c:ext>
          </c:extLst>
        </c:ser>
        <c:ser>
          <c:idx val="1"/>
          <c:order val="1"/>
          <c:tx>
            <c:strRef>
              <c:f>Sheet2!$C$3:$C$4</c:f>
              <c:strCache>
                <c:ptCount val="1"/>
                <c:pt idx="0">
                  <c:v>Asian </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Sheet2!$A$5:$A$18</c:f>
              <c:strCache>
                <c:ptCount val="13"/>
                <c:pt idx="0">
                  <c:v>Northeast</c:v>
                </c:pt>
                <c:pt idx="1">
                  <c:v>North </c:v>
                </c:pt>
                <c:pt idx="2">
                  <c:v>Northwest</c:v>
                </c:pt>
                <c:pt idx="3">
                  <c:v>Fremont/
Greenlake</c:v>
                </c:pt>
                <c:pt idx="4">
                  <c:v>Ballard</c:v>
                </c:pt>
                <c:pt idx="5">
                  <c:v>Beacon/
Gtown/S.Park</c:v>
                </c:pt>
                <c:pt idx="6">
                  <c:v>Southeast</c:v>
                </c:pt>
                <c:pt idx="7">
                  <c:v>Central </c:v>
                </c:pt>
                <c:pt idx="8">
                  <c:v>Downtown</c:v>
                </c:pt>
                <c:pt idx="9">
                  <c:v>Delridge</c:v>
                </c:pt>
                <c:pt idx="10">
                  <c:v>QA/Magnolia</c:v>
                </c:pt>
                <c:pt idx="11">
                  <c:v>Capitol Hill/
E.lake</c:v>
                </c:pt>
                <c:pt idx="12">
                  <c:v>West  </c:v>
                </c:pt>
              </c:strCache>
            </c:strRef>
          </c:cat>
          <c:val>
            <c:numRef>
              <c:f>Sheet2!$C$5:$C$18</c:f>
              <c:numCache>
                <c:formatCode>0.00%</c:formatCode>
                <c:ptCount val="13"/>
                <c:pt idx="0">
                  <c:v>1.4696936480720343E-2</c:v>
                </c:pt>
                <c:pt idx="1">
                  <c:v>1.038643520528236E-2</c:v>
                </c:pt>
                <c:pt idx="2">
                  <c:v>8.2957912724326826E-3</c:v>
                </c:pt>
                <c:pt idx="3">
                  <c:v>8.7632824851949023E-3</c:v>
                </c:pt>
                <c:pt idx="4">
                  <c:v>4.102888718217494E-3</c:v>
                </c:pt>
                <c:pt idx="5">
                  <c:v>2.5738149751082708E-2</c:v>
                </c:pt>
                <c:pt idx="6">
                  <c:v>1.8500746969655174E-2</c:v>
                </c:pt>
                <c:pt idx="7">
                  <c:v>1.0309487893864976E-2</c:v>
                </c:pt>
                <c:pt idx="8">
                  <c:v>1.1771486810795272E-2</c:v>
                </c:pt>
                <c:pt idx="9">
                  <c:v>7.9473506169577355E-3</c:v>
                </c:pt>
                <c:pt idx="10">
                  <c:v>6.6886087490544916E-3</c:v>
                </c:pt>
                <c:pt idx="11">
                  <c:v>5.6563533072099634E-3</c:v>
                </c:pt>
                <c:pt idx="12">
                  <c:v>4.5166619965939922E-3</c:v>
                </c:pt>
              </c:numCache>
            </c:numRef>
          </c:val>
          <c:extLst>
            <c:ext xmlns:c16="http://schemas.microsoft.com/office/drawing/2014/chart" uri="{C3380CC4-5D6E-409C-BE32-E72D297353CC}">
              <c16:uniqueId val="{0000000E-82B0-4EFD-BA26-8DFA7783DCB0}"/>
            </c:ext>
          </c:extLst>
        </c:ser>
        <c:ser>
          <c:idx val="2"/>
          <c:order val="2"/>
          <c:tx>
            <c:strRef>
              <c:f>Sheet2!$D$3:$D$4</c:f>
              <c:strCache>
                <c:ptCount val="1"/>
                <c:pt idx="0">
                  <c:v>Black </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Sheet2!$A$5:$A$18</c:f>
              <c:strCache>
                <c:ptCount val="13"/>
                <c:pt idx="0">
                  <c:v>Northeast</c:v>
                </c:pt>
                <c:pt idx="1">
                  <c:v>North </c:v>
                </c:pt>
                <c:pt idx="2">
                  <c:v>Northwest</c:v>
                </c:pt>
                <c:pt idx="3">
                  <c:v>Fremont/
Greenlake</c:v>
                </c:pt>
                <c:pt idx="4">
                  <c:v>Ballard</c:v>
                </c:pt>
                <c:pt idx="5">
                  <c:v>Beacon/
Gtown/S.Park</c:v>
                </c:pt>
                <c:pt idx="6">
                  <c:v>Southeast</c:v>
                </c:pt>
                <c:pt idx="7">
                  <c:v>Central </c:v>
                </c:pt>
                <c:pt idx="8">
                  <c:v>Downtown</c:v>
                </c:pt>
                <c:pt idx="9">
                  <c:v>Delridge</c:v>
                </c:pt>
                <c:pt idx="10">
                  <c:v>QA/Magnolia</c:v>
                </c:pt>
                <c:pt idx="11">
                  <c:v>Capitol Hill/
E.lake</c:v>
                </c:pt>
                <c:pt idx="12">
                  <c:v>West  </c:v>
                </c:pt>
              </c:strCache>
            </c:strRef>
          </c:cat>
          <c:val>
            <c:numRef>
              <c:f>Sheet2!$D$5:$D$18</c:f>
              <c:numCache>
                <c:formatCode>0.00%</c:formatCode>
                <c:ptCount val="13"/>
                <c:pt idx="0">
                  <c:v>2.3897221621323405E-3</c:v>
                </c:pt>
                <c:pt idx="1">
                  <c:v>5.1917657665767015E-3</c:v>
                </c:pt>
                <c:pt idx="2">
                  <c:v>4.1667695050545675E-3</c:v>
                </c:pt>
                <c:pt idx="3">
                  <c:v>1.6013751791202745E-3</c:v>
                </c:pt>
                <c:pt idx="4">
                  <c:v>1.5084576709936222E-3</c:v>
                </c:pt>
                <c:pt idx="5">
                  <c:v>1.0769719926304801E-2</c:v>
                </c:pt>
                <c:pt idx="6">
                  <c:v>1.6818068970924079E-2</c:v>
                </c:pt>
                <c:pt idx="7">
                  <c:v>1.361531861268353E-2</c:v>
                </c:pt>
                <c:pt idx="8">
                  <c:v>8.2173921249508192E-3</c:v>
                </c:pt>
                <c:pt idx="9">
                  <c:v>6.8657327489209229E-3</c:v>
                </c:pt>
                <c:pt idx="10">
                  <c:v>2.3098711785859987E-3</c:v>
                </c:pt>
                <c:pt idx="11">
                  <c:v>3.196943013982633E-3</c:v>
                </c:pt>
                <c:pt idx="12">
                  <c:v>2.2111463262014307E-3</c:v>
                </c:pt>
              </c:numCache>
            </c:numRef>
          </c:val>
          <c:extLst>
            <c:ext xmlns:c16="http://schemas.microsoft.com/office/drawing/2014/chart" uri="{C3380CC4-5D6E-409C-BE32-E72D297353CC}">
              <c16:uniqueId val="{0000000F-82B0-4EFD-BA26-8DFA7783DCB0}"/>
            </c:ext>
          </c:extLst>
        </c:ser>
        <c:ser>
          <c:idx val="3"/>
          <c:order val="3"/>
          <c:tx>
            <c:strRef>
              <c:f>Sheet2!$E$3:$E$4</c:f>
              <c:strCache>
                <c:ptCount val="1"/>
                <c:pt idx="0">
                  <c:v>Hispanic Ethnicity</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Sheet2!$A$5:$A$18</c:f>
              <c:strCache>
                <c:ptCount val="13"/>
                <c:pt idx="0">
                  <c:v>Northeast</c:v>
                </c:pt>
                <c:pt idx="1">
                  <c:v>North </c:v>
                </c:pt>
                <c:pt idx="2">
                  <c:v>Northwest</c:v>
                </c:pt>
                <c:pt idx="3">
                  <c:v>Fremont/
Greenlake</c:v>
                </c:pt>
                <c:pt idx="4">
                  <c:v>Ballard</c:v>
                </c:pt>
                <c:pt idx="5">
                  <c:v>Beacon/
Gtown/S.Park</c:v>
                </c:pt>
                <c:pt idx="6">
                  <c:v>Southeast</c:v>
                </c:pt>
                <c:pt idx="7">
                  <c:v>Central </c:v>
                </c:pt>
                <c:pt idx="8">
                  <c:v>Downtown</c:v>
                </c:pt>
                <c:pt idx="9">
                  <c:v>Delridge</c:v>
                </c:pt>
                <c:pt idx="10">
                  <c:v>QA/Magnolia</c:v>
                </c:pt>
                <c:pt idx="11">
                  <c:v>Capitol Hill/
E.lake</c:v>
                </c:pt>
                <c:pt idx="12">
                  <c:v>West  </c:v>
                </c:pt>
              </c:strCache>
            </c:strRef>
          </c:cat>
          <c:val>
            <c:numRef>
              <c:f>Sheet2!$E$5:$E$18</c:f>
              <c:numCache>
                <c:formatCode>0.00%</c:formatCode>
                <c:ptCount val="13"/>
                <c:pt idx="0">
                  <c:v>5.1104629469658804E-3</c:v>
                </c:pt>
                <c:pt idx="1">
                  <c:v>5.888647077526594E-3</c:v>
                </c:pt>
                <c:pt idx="2">
                  <c:v>5.2600020616072113E-3</c:v>
                </c:pt>
                <c:pt idx="3">
                  <c:v>3.9518977675116838E-3</c:v>
                </c:pt>
                <c:pt idx="4">
                  <c:v>4.139184619829467E-3</c:v>
                </c:pt>
                <c:pt idx="5">
                  <c:v>7.1430334372364008E-3</c:v>
                </c:pt>
                <c:pt idx="6">
                  <c:v>5.6273165859203845E-3</c:v>
                </c:pt>
                <c:pt idx="7">
                  <c:v>6.2080510117119613E-3</c:v>
                </c:pt>
                <c:pt idx="8">
                  <c:v>5.3659860943141742E-3</c:v>
                </c:pt>
                <c:pt idx="9">
                  <c:v>6.5681063557027396E-3</c:v>
                </c:pt>
                <c:pt idx="10">
                  <c:v>4.8723618323913333E-3</c:v>
                </c:pt>
                <c:pt idx="11">
                  <c:v>4.3859967507908874E-3</c:v>
                </c:pt>
                <c:pt idx="12">
                  <c:v>4.8447769471662338E-3</c:v>
                </c:pt>
              </c:numCache>
            </c:numRef>
          </c:val>
          <c:extLst>
            <c:ext xmlns:c16="http://schemas.microsoft.com/office/drawing/2014/chart" uri="{C3380CC4-5D6E-409C-BE32-E72D297353CC}">
              <c16:uniqueId val="{00000010-82B0-4EFD-BA26-8DFA7783DCB0}"/>
            </c:ext>
          </c:extLst>
        </c:ser>
        <c:ser>
          <c:idx val="4"/>
          <c:order val="4"/>
          <c:tx>
            <c:strRef>
              <c:f>Sheet2!$F$3:$F$4</c:f>
              <c:strCache>
                <c:ptCount val="1"/>
                <c:pt idx="0">
                  <c:v>Multiple race</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Sheet2!$A$5:$A$18</c:f>
              <c:strCache>
                <c:ptCount val="13"/>
                <c:pt idx="0">
                  <c:v>Northeast</c:v>
                </c:pt>
                <c:pt idx="1">
                  <c:v>North </c:v>
                </c:pt>
                <c:pt idx="2">
                  <c:v>Northwest</c:v>
                </c:pt>
                <c:pt idx="3">
                  <c:v>Fremont/
Greenlake</c:v>
                </c:pt>
                <c:pt idx="4">
                  <c:v>Ballard</c:v>
                </c:pt>
                <c:pt idx="5">
                  <c:v>Beacon/
Gtown/S.Park</c:v>
                </c:pt>
                <c:pt idx="6">
                  <c:v>Southeast</c:v>
                </c:pt>
                <c:pt idx="7">
                  <c:v>Central </c:v>
                </c:pt>
                <c:pt idx="8">
                  <c:v>Downtown</c:v>
                </c:pt>
                <c:pt idx="9">
                  <c:v>Delridge</c:v>
                </c:pt>
                <c:pt idx="10">
                  <c:v>QA/Magnolia</c:v>
                </c:pt>
                <c:pt idx="11">
                  <c:v>Capitol Hill/
E.lake</c:v>
                </c:pt>
                <c:pt idx="12">
                  <c:v>West  </c:v>
                </c:pt>
              </c:strCache>
            </c:strRef>
          </c:cat>
          <c:val>
            <c:numRef>
              <c:f>Sheet2!$F$5:$F$18</c:f>
              <c:numCache>
                <c:formatCode>0.00%</c:formatCode>
                <c:ptCount val="13"/>
                <c:pt idx="0">
                  <c:v>5.6171537334690318E-3</c:v>
                </c:pt>
                <c:pt idx="1">
                  <c:v>4.0273932428645885E-3</c:v>
                </c:pt>
                <c:pt idx="2">
                  <c:v>3.6775007513251633E-3</c:v>
                </c:pt>
                <c:pt idx="3">
                  <c:v>4.4092261278225508E-3</c:v>
                </c:pt>
                <c:pt idx="4">
                  <c:v>3.604908948101216E-3</c:v>
                </c:pt>
                <c:pt idx="5">
                  <c:v>3.2477572762393964E-3</c:v>
                </c:pt>
                <c:pt idx="6">
                  <c:v>3.7442852102911946E-3</c:v>
                </c:pt>
                <c:pt idx="7">
                  <c:v>4.2901755705352772E-3</c:v>
                </c:pt>
                <c:pt idx="8">
                  <c:v>3.1374177353389963E-3</c:v>
                </c:pt>
                <c:pt idx="9">
                  <c:v>3.0677296042440072E-3</c:v>
                </c:pt>
                <c:pt idx="10">
                  <c:v>4.2509759967943456E-3</c:v>
                </c:pt>
                <c:pt idx="11">
                  <c:v>3.5482873415865375E-3</c:v>
                </c:pt>
                <c:pt idx="12">
                  <c:v>4.0912740297016619E-3</c:v>
                </c:pt>
              </c:numCache>
            </c:numRef>
          </c:val>
          <c:extLst>
            <c:ext xmlns:c16="http://schemas.microsoft.com/office/drawing/2014/chart" uri="{C3380CC4-5D6E-409C-BE32-E72D297353CC}">
              <c16:uniqueId val="{00000011-82B0-4EFD-BA26-8DFA7783DCB0}"/>
            </c:ext>
          </c:extLst>
        </c:ser>
        <c:ser>
          <c:idx val="5"/>
          <c:order val="5"/>
          <c:tx>
            <c:strRef>
              <c:f>Sheet2!$G$3:$G$4</c:f>
              <c:strCache>
                <c:ptCount val="1"/>
                <c:pt idx="0">
                  <c:v>Pacific Islander </c:v>
                </c:pt>
              </c:strCache>
            </c:strRef>
          </c:tx>
          <c:spPr>
            <a:solidFill>
              <a:schemeClr val="accent6"/>
            </a:solidFill>
            <a:ln>
              <a:noFill/>
            </a:ln>
            <a:effectLst/>
          </c:spPr>
          <c:invertIfNegative val="0"/>
          <c:dPt>
            <c:idx val="0"/>
            <c:invertIfNegative val="0"/>
            <c:bubble3D val="0"/>
            <c:extLst>
              <c:ext xmlns:c16="http://schemas.microsoft.com/office/drawing/2014/chart" uri="{C3380CC4-5D6E-409C-BE32-E72D297353CC}">
                <c16:uniqueId val="{00000012-82B0-4EFD-BA26-8DFA7783DCB0}"/>
              </c:ext>
            </c:extLst>
          </c:dPt>
          <c:dPt>
            <c:idx val="1"/>
            <c:invertIfNegative val="0"/>
            <c:bubble3D val="0"/>
            <c:extLst>
              <c:ext xmlns:c16="http://schemas.microsoft.com/office/drawing/2014/chart" uri="{C3380CC4-5D6E-409C-BE32-E72D297353CC}">
                <c16:uniqueId val="{00000013-82B0-4EFD-BA26-8DFA7783DCB0}"/>
              </c:ext>
            </c:extLst>
          </c:dPt>
          <c:dPt>
            <c:idx val="2"/>
            <c:invertIfNegative val="0"/>
            <c:bubble3D val="0"/>
            <c:extLst>
              <c:ext xmlns:c16="http://schemas.microsoft.com/office/drawing/2014/chart" uri="{C3380CC4-5D6E-409C-BE32-E72D297353CC}">
                <c16:uniqueId val="{00000014-82B0-4EFD-BA26-8DFA7783DCB0}"/>
              </c:ext>
            </c:extLst>
          </c:dPt>
          <c:dPt>
            <c:idx val="3"/>
            <c:invertIfNegative val="0"/>
            <c:bubble3D val="0"/>
            <c:extLst>
              <c:ext xmlns:c16="http://schemas.microsoft.com/office/drawing/2014/chart" uri="{C3380CC4-5D6E-409C-BE32-E72D297353CC}">
                <c16:uniqueId val="{00000015-82B0-4EFD-BA26-8DFA7783DCB0}"/>
              </c:ext>
            </c:extLst>
          </c:dPt>
          <c:dPt>
            <c:idx val="4"/>
            <c:invertIfNegative val="0"/>
            <c:bubble3D val="0"/>
            <c:extLst>
              <c:ext xmlns:c16="http://schemas.microsoft.com/office/drawing/2014/chart" uri="{C3380CC4-5D6E-409C-BE32-E72D297353CC}">
                <c16:uniqueId val="{00000016-82B0-4EFD-BA26-8DFA7783DCB0}"/>
              </c:ext>
            </c:extLst>
          </c:dPt>
          <c:dPt>
            <c:idx val="5"/>
            <c:invertIfNegative val="0"/>
            <c:bubble3D val="0"/>
            <c:extLst>
              <c:ext xmlns:c16="http://schemas.microsoft.com/office/drawing/2014/chart" uri="{C3380CC4-5D6E-409C-BE32-E72D297353CC}">
                <c16:uniqueId val="{00000017-82B0-4EFD-BA26-8DFA7783DCB0}"/>
              </c:ext>
            </c:extLst>
          </c:dPt>
          <c:dPt>
            <c:idx val="6"/>
            <c:invertIfNegative val="0"/>
            <c:bubble3D val="0"/>
            <c:extLst>
              <c:ext xmlns:c16="http://schemas.microsoft.com/office/drawing/2014/chart" uri="{C3380CC4-5D6E-409C-BE32-E72D297353CC}">
                <c16:uniqueId val="{00000018-82B0-4EFD-BA26-8DFA7783DCB0}"/>
              </c:ext>
            </c:extLst>
          </c:dPt>
          <c:dPt>
            <c:idx val="7"/>
            <c:invertIfNegative val="0"/>
            <c:bubble3D val="0"/>
            <c:extLst>
              <c:ext xmlns:c16="http://schemas.microsoft.com/office/drawing/2014/chart" uri="{C3380CC4-5D6E-409C-BE32-E72D297353CC}">
                <c16:uniqueId val="{00000019-82B0-4EFD-BA26-8DFA7783DCB0}"/>
              </c:ext>
            </c:extLst>
          </c:dPt>
          <c:dPt>
            <c:idx val="8"/>
            <c:invertIfNegative val="0"/>
            <c:bubble3D val="0"/>
            <c:extLst>
              <c:ext xmlns:c16="http://schemas.microsoft.com/office/drawing/2014/chart" uri="{C3380CC4-5D6E-409C-BE32-E72D297353CC}">
                <c16:uniqueId val="{0000001A-82B0-4EFD-BA26-8DFA7783DCB0}"/>
              </c:ext>
            </c:extLst>
          </c:dPt>
          <c:dPt>
            <c:idx val="9"/>
            <c:invertIfNegative val="0"/>
            <c:bubble3D val="0"/>
            <c:extLst>
              <c:ext xmlns:c16="http://schemas.microsoft.com/office/drawing/2014/chart" uri="{C3380CC4-5D6E-409C-BE32-E72D297353CC}">
                <c16:uniqueId val="{0000001B-82B0-4EFD-BA26-8DFA7783DCB0}"/>
              </c:ext>
            </c:extLst>
          </c:dPt>
          <c:dPt>
            <c:idx val="10"/>
            <c:invertIfNegative val="0"/>
            <c:bubble3D val="0"/>
            <c:extLst>
              <c:ext xmlns:c16="http://schemas.microsoft.com/office/drawing/2014/chart" uri="{C3380CC4-5D6E-409C-BE32-E72D297353CC}">
                <c16:uniqueId val="{0000001C-82B0-4EFD-BA26-8DFA7783DCB0}"/>
              </c:ext>
            </c:extLst>
          </c:dPt>
          <c:dPt>
            <c:idx val="11"/>
            <c:invertIfNegative val="0"/>
            <c:bubble3D val="0"/>
            <c:extLst>
              <c:ext xmlns:c16="http://schemas.microsoft.com/office/drawing/2014/chart" uri="{C3380CC4-5D6E-409C-BE32-E72D297353CC}">
                <c16:uniqueId val="{0000001D-82B0-4EFD-BA26-8DFA7783DCB0}"/>
              </c:ext>
            </c:extLst>
          </c:dPt>
          <c:dPt>
            <c:idx val="12"/>
            <c:invertIfNegative val="0"/>
            <c:bubble3D val="0"/>
            <c:extLst>
              <c:ext xmlns:c16="http://schemas.microsoft.com/office/drawing/2014/chart" uri="{C3380CC4-5D6E-409C-BE32-E72D297353CC}">
                <c16:uniqueId val="{0000001E-82B0-4EFD-BA26-8DFA7783DCB0}"/>
              </c:ext>
            </c:extLst>
          </c:dPt>
          <c:dLbls>
            <c:dLbl>
              <c:idx val="0"/>
              <c:layout>
                <c:manualLayout>
                  <c:x val="3.0739669405056E-2"/>
                  <c:y val="-1.0803508843565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82B0-4EFD-BA26-8DFA7783DCB0}"/>
                </c:ext>
              </c:extLst>
            </c:dLbl>
            <c:dLbl>
              <c:idx val="1"/>
              <c:layout>
                <c:manualLayout>
                  <c:x val="3.4033205412740533E-2"/>
                  <c:y val="-1.080350884356519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82B0-4EFD-BA26-8DFA7783DCB0}"/>
                </c:ext>
              </c:extLst>
            </c:dLbl>
            <c:dLbl>
              <c:idx val="2"/>
              <c:layout>
                <c:manualLayout>
                  <c:x val="3.4033205412740575E-2"/>
                  <c:y val="-1.9806432879869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82B0-4EFD-BA26-8DFA7783DCB0}"/>
                </c:ext>
              </c:extLst>
            </c:dLbl>
            <c:dLbl>
              <c:idx val="3"/>
              <c:layout>
                <c:manualLayout>
                  <c:x val="3.4033205412740533E-2"/>
                  <c:y val="-1.260409365082605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82B0-4EFD-BA26-8DFA7783DCB0}"/>
                </c:ext>
              </c:extLst>
            </c:dLbl>
            <c:dLbl>
              <c:idx val="4"/>
              <c:layout>
                <c:manualLayout>
                  <c:x val="3.2935360076845714E-2"/>
                  <c:y val="-2.160701768713051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82B0-4EFD-BA26-8DFA7783DCB0}"/>
                </c:ext>
              </c:extLst>
            </c:dLbl>
            <c:dLbl>
              <c:idx val="5"/>
              <c:layout>
                <c:manualLayout>
                  <c:x val="3.2935360076845714E-2"/>
                  <c:y val="-5.401754421782661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82B0-4EFD-BA26-8DFA7783DCB0}"/>
                </c:ext>
              </c:extLst>
            </c:dLbl>
            <c:dLbl>
              <c:idx val="6"/>
              <c:layout>
                <c:manualLayout>
                  <c:x val="3.1837514740950777E-2"/>
                  <c:y val="-5.401754421782661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82B0-4EFD-BA26-8DFA7783DCB0}"/>
                </c:ext>
              </c:extLst>
            </c:dLbl>
            <c:dLbl>
              <c:idx val="7"/>
              <c:layout>
                <c:manualLayout>
                  <c:x val="3.2935360076845714E-2"/>
                  <c:y val="-1.260409365082605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82B0-4EFD-BA26-8DFA7783DCB0}"/>
                </c:ext>
              </c:extLst>
            </c:dLbl>
            <c:dLbl>
              <c:idx val="8"/>
              <c:layout>
                <c:manualLayout>
                  <c:x val="3.1837514740950777E-2"/>
                  <c:y val="-1.80058480726087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82B0-4EFD-BA26-8DFA7783DCB0}"/>
                </c:ext>
              </c:extLst>
            </c:dLbl>
            <c:dLbl>
              <c:idx val="9"/>
              <c:layout>
                <c:manualLayout>
                  <c:x val="3.2935360076845714E-2"/>
                  <c:y val="-1.08035088435653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82B0-4EFD-BA26-8DFA7783DCB0}"/>
                </c:ext>
              </c:extLst>
            </c:dLbl>
            <c:dLbl>
              <c:idx val="10"/>
              <c:layout>
                <c:manualLayout>
                  <c:x val="3.2935360076845714E-2"/>
                  <c:y val="-5.401754421782727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82B0-4EFD-BA26-8DFA7783DCB0}"/>
                </c:ext>
              </c:extLst>
            </c:dLbl>
            <c:dLbl>
              <c:idx val="11"/>
              <c:layout>
                <c:manualLayout>
                  <c:x val="3.2935360076845555E-2"/>
                  <c:y val="-1.080350884356519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82B0-4EFD-BA26-8DFA7783DCB0}"/>
                </c:ext>
              </c:extLst>
            </c:dLbl>
            <c:dLbl>
              <c:idx val="12"/>
              <c:layout>
                <c:manualLayout>
                  <c:x val="2.5250442725581555E-2"/>
                  <c:y val="-1.080350884356519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E-82B0-4EFD-BA26-8DFA7783DCB0}"/>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Sheet2!$A$5:$A$18</c:f>
              <c:strCache>
                <c:ptCount val="13"/>
                <c:pt idx="0">
                  <c:v>Northeast</c:v>
                </c:pt>
                <c:pt idx="1">
                  <c:v>North </c:v>
                </c:pt>
                <c:pt idx="2">
                  <c:v>Northwest</c:v>
                </c:pt>
                <c:pt idx="3">
                  <c:v>Fremont/
Greenlake</c:v>
                </c:pt>
                <c:pt idx="4">
                  <c:v>Ballard</c:v>
                </c:pt>
                <c:pt idx="5">
                  <c:v>Beacon/
Gtown/S.Park</c:v>
                </c:pt>
                <c:pt idx="6">
                  <c:v>Southeast</c:v>
                </c:pt>
                <c:pt idx="7">
                  <c:v>Central </c:v>
                </c:pt>
                <c:pt idx="8">
                  <c:v>Downtown</c:v>
                </c:pt>
                <c:pt idx="9">
                  <c:v>Delridge</c:v>
                </c:pt>
                <c:pt idx="10">
                  <c:v>QA/Magnolia</c:v>
                </c:pt>
                <c:pt idx="11">
                  <c:v>Capitol Hill/
E.lake</c:v>
                </c:pt>
                <c:pt idx="12">
                  <c:v>West  </c:v>
                </c:pt>
              </c:strCache>
            </c:strRef>
          </c:cat>
          <c:val>
            <c:numRef>
              <c:f>Sheet2!$G$5:$G$18</c:f>
              <c:numCache>
                <c:formatCode>0.00%</c:formatCode>
                <c:ptCount val="13"/>
                <c:pt idx="0">
                  <c:v>2.8891537683130969E-4</c:v>
                </c:pt>
                <c:pt idx="1">
                  <c:v>4.4135816360159878E-4</c:v>
                </c:pt>
                <c:pt idx="2">
                  <c:v>2.7004150799308347E-4</c:v>
                </c:pt>
                <c:pt idx="3">
                  <c:v>2.3229377031663094E-4</c:v>
                </c:pt>
                <c:pt idx="4">
                  <c:v>1.7712399986643108E-4</c:v>
                </c:pt>
                <c:pt idx="5">
                  <c:v>5.0233527830971438E-4</c:v>
                </c:pt>
                <c:pt idx="6">
                  <c:v>7.6802127810936098E-4</c:v>
                </c:pt>
                <c:pt idx="7">
                  <c:v>2.8455986863787288E-4</c:v>
                </c:pt>
                <c:pt idx="8">
                  <c:v>3.1795209812088857E-4</c:v>
                </c:pt>
                <c:pt idx="9">
                  <c:v>6.2574134379042459E-4</c:v>
                </c:pt>
                <c:pt idx="10">
                  <c:v>2.5261947521933615E-4</c:v>
                </c:pt>
                <c:pt idx="11">
                  <c:v>1.8728685231778367E-4</c:v>
                </c:pt>
                <c:pt idx="12">
                  <c:v>2.8455986863787288E-4</c:v>
                </c:pt>
              </c:numCache>
            </c:numRef>
          </c:val>
          <c:extLst>
            <c:ext xmlns:c16="http://schemas.microsoft.com/office/drawing/2014/chart" uri="{C3380CC4-5D6E-409C-BE32-E72D297353CC}">
              <c16:uniqueId val="{0000001F-82B0-4EFD-BA26-8DFA7783DCB0}"/>
            </c:ext>
          </c:extLst>
        </c:ser>
        <c:ser>
          <c:idx val="6"/>
          <c:order val="6"/>
          <c:tx>
            <c:strRef>
              <c:f>Sheet2!$H$3:$H$4</c:f>
              <c:strCache>
                <c:ptCount val="1"/>
                <c:pt idx="0">
                  <c:v>White </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Sheet2!$A$5:$A$18</c:f>
              <c:strCache>
                <c:ptCount val="13"/>
                <c:pt idx="0">
                  <c:v>Northeast</c:v>
                </c:pt>
                <c:pt idx="1">
                  <c:v>North </c:v>
                </c:pt>
                <c:pt idx="2">
                  <c:v>Northwest</c:v>
                </c:pt>
                <c:pt idx="3">
                  <c:v>Fremont/
Greenlake</c:v>
                </c:pt>
                <c:pt idx="4">
                  <c:v>Ballard</c:v>
                </c:pt>
                <c:pt idx="5">
                  <c:v>Beacon/
Gtown/S.Park</c:v>
                </c:pt>
                <c:pt idx="6">
                  <c:v>Southeast</c:v>
                </c:pt>
                <c:pt idx="7">
                  <c:v>Central </c:v>
                </c:pt>
                <c:pt idx="8">
                  <c:v>Downtown</c:v>
                </c:pt>
                <c:pt idx="9">
                  <c:v>Delridge</c:v>
                </c:pt>
                <c:pt idx="10">
                  <c:v>QA/Magnolia</c:v>
                </c:pt>
                <c:pt idx="11">
                  <c:v>Capitol Hill/
E.lake</c:v>
                </c:pt>
                <c:pt idx="12">
                  <c:v>West  </c:v>
                </c:pt>
              </c:strCache>
            </c:strRef>
          </c:cat>
          <c:val>
            <c:numRef>
              <c:f>Sheet2!$H$5:$H$18</c:f>
              <c:numCache>
                <c:formatCode>0.00%</c:formatCode>
                <c:ptCount val="13"/>
                <c:pt idx="0">
                  <c:v>7.6831164532225674E-2</c:v>
                </c:pt>
                <c:pt idx="1">
                  <c:v>4.5833012719535764E-2</c:v>
                </c:pt>
                <c:pt idx="2">
                  <c:v>4.6773802489318117E-2</c:v>
                </c:pt>
                <c:pt idx="3">
                  <c:v>6.271641431336139E-2</c:v>
                </c:pt>
                <c:pt idx="4">
                  <c:v>6.8731371128497656E-2</c:v>
                </c:pt>
                <c:pt idx="5">
                  <c:v>1.7586090249033442E-2</c:v>
                </c:pt>
                <c:pt idx="6">
                  <c:v>2.2165181196400027E-2</c:v>
                </c:pt>
                <c:pt idx="7">
                  <c:v>3.8075852627024766E-2</c:v>
                </c:pt>
                <c:pt idx="8">
                  <c:v>4.5564423047607154E-2</c:v>
                </c:pt>
                <c:pt idx="9">
                  <c:v>2.5669913456052195E-2</c:v>
                </c:pt>
                <c:pt idx="10">
                  <c:v>7.5305284828458316E-2</c:v>
                </c:pt>
                <c:pt idx="11">
                  <c:v>5.737075392394992E-2</c:v>
                </c:pt>
                <c:pt idx="12">
                  <c:v>6.7190973064085502E-2</c:v>
                </c:pt>
              </c:numCache>
            </c:numRef>
          </c:val>
          <c:extLst>
            <c:ext xmlns:c16="http://schemas.microsoft.com/office/drawing/2014/chart" uri="{C3380CC4-5D6E-409C-BE32-E72D297353CC}">
              <c16:uniqueId val="{00000020-82B0-4EFD-BA26-8DFA7783DCB0}"/>
            </c:ext>
          </c:extLst>
        </c:ser>
        <c:dLbls>
          <c:dLblPos val="ctr"/>
          <c:showLegendKey val="0"/>
          <c:showVal val="1"/>
          <c:showCatName val="0"/>
          <c:showSerName val="0"/>
          <c:showPercent val="0"/>
          <c:showBubbleSize val="0"/>
        </c:dLbls>
        <c:gapWidth val="150"/>
        <c:overlap val="100"/>
        <c:axId val="506404520"/>
        <c:axId val="506404192"/>
      </c:barChart>
      <c:catAx>
        <c:axId val="506404520"/>
        <c:scaling>
          <c:orientation val="minMax"/>
        </c:scaling>
        <c:delete val="0"/>
        <c:axPos val="b"/>
        <c:title>
          <c:tx>
            <c:rich>
              <a:bodyPr rot="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r>
                  <a:rPr lang="en-US" b="1" dirty="0"/>
                  <a:t>Health Reporting Area</a:t>
                </a:r>
              </a:p>
            </c:rich>
          </c:tx>
          <c:layout>
            <c:manualLayout>
              <c:xMode val="edge"/>
              <c:yMode val="edge"/>
              <c:x val="0.5073873155701607"/>
              <c:y val="0.90623050356685952"/>
            </c:manualLayout>
          </c:layout>
          <c:overlay val="0"/>
          <c:spPr>
            <a:noFill/>
            <a:ln>
              <a:noFill/>
            </a:ln>
            <a:effectLst/>
          </c:spPr>
          <c:txPr>
            <a:bodyPr rot="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crossAx val="506404192"/>
        <c:crosses val="autoZero"/>
        <c:auto val="1"/>
        <c:lblAlgn val="ctr"/>
        <c:lblOffset val="100"/>
        <c:noMultiLvlLbl val="0"/>
      </c:catAx>
      <c:valAx>
        <c:axId val="506404192"/>
        <c:scaling>
          <c:orientation val="minMax"/>
          <c:max val="0.1100000000000000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r>
                  <a:rPr lang="en-US" b="1"/>
                  <a:t>% of the Total Population of Seattle</a:t>
                </a:r>
              </a:p>
            </c:rich>
          </c:tx>
          <c:overlay val="0"/>
          <c:spPr>
            <a:noFill/>
            <a:ln>
              <a:noFill/>
            </a:ln>
            <a:effectLst/>
          </c:spPr>
          <c:txPr>
            <a:bodyPr rot="-540000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endParaRPr lang="en-US"/>
            </a:p>
          </c:txPr>
        </c:title>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crossAx val="506404520"/>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ysClr val="windowText" lastClr="000000"/>
          </a:solidFill>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sz="1200" b="1" dirty="0">
                <a:solidFill>
                  <a:sysClr val="windowText" lastClr="000000"/>
                </a:solidFill>
              </a:rPr>
              <a:t>Native Hawaiian/Other Pacific Islander</a:t>
            </a:r>
          </a:p>
        </c:rich>
      </c:tx>
      <c:layout>
        <c:manualLayout>
          <c:xMode val="edge"/>
          <c:yMode val="edge"/>
          <c:x val="0.15580094044972612"/>
          <c:y val="0"/>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endParaRPr lang="en-US"/>
        </a:p>
      </c:txPr>
    </c:title>
    <c:autoTitleDeleted val="0"/>
    <c:plotArea>
      <c:layout/>
      <c:pieChart>
        <c:varyColors val="1"/>
        <c:ser>
          <c:idx val="0"/>
          <c:order val="0"/>
          <c:tx>
            <c:strRef>
              <c:f>Sheet1!$A$18</c:f>
              <c:strCache>
                <c:ptCount val="1"/>
                <c:pt idx="0">
                  <c:v>Native Hawaian/Other Pacific Islander</c:v>
                </c:pt>
              </c:strCache>
            </c:strRef>
          </c:tx>
          <c:spPr>
            <a:ln>
              <a:solidFill>
                <a:sysClr val="windowText" lastClr="000000"/>
              </a:solidFill>
            </a:ln>
          </c:spPr>
          <c:dPt>
            <c:idx val="0"/>
            <c:bubble3D val="0"/>
            <c:spPr>
              <a:solidFill>
                <a:srgbClr val="FF99FF"/>
              </a:solidFill>
              <a:ln w="19050">
                <a:solidFill>
                  <a:sysClr val="windowText" lastClr="000000"/>
                </a:solidFill>
              </a:ln>
              <a:effectLst/>
            </c:spPr>
            <c:extLst>
              <c:ext xmlns:c16="http://schemas.microsoft.com/office/drawing/2014/chart" uri="{C3380CC4-5D6E-409C-BE32-E72D297353CC}">
                <c16:uniqueId val="{00000001-5AC4-451B-AAAA-B332DDF38FF7}"/>
              </c:ext>
            </c:extLst>
          </c:dPt>
          <c:dPt>
            <c:idx val="1"/>
            <c:bubble3D val="0"/>
            <c:spPr>
              <a:noFill/>
              <a:ln w="19050">
                <a:solidFill>
                  <a:sysClr val="windowText" lastClr="000000"/>
                </a:solidFill>
              </a:ln>
              <a:effectLst/>
            </c:spPr>
            <c:extLst>
              <c:ext xmlns:c16="http://schemas.microsoft.com/office/drawing/2014/chart" uri="{C3380CC4-5D6E-409C-BE32-E72D297353CC}">
                <c16:uniqueId val="{00000003-5AC4-451B-AAAA-B332DDF38FF7}"/>
              </c:ext>
            </c:extLst>
          </c:dPt>
          <c:dLbls>
            <c:dLbl>
              <c:idx val="0"/>
              <c:layout>
                <c:manualLayout>
                  <c:x val="-1.5394987730755292E-2"/>
                  <c:y val="-0.29874480172357309"/>
                </c:manualLayout>
              </c:layout>
              <c:spPr>
                <a:noFill/>
                <a:ln>
                  <a:noFill/>
                </a:ln>
                <a:effectLst/>
              </c:spPr>
              <c:txPr>
                <a:bodyPr rot="0" spcFirstLastPara="1" vertOverflow="ellipsis" vert="horz" wrap="square" lIns="38100" tIns="19050" rIns="38100" bIns="19050" anchor="ctr" anchorCtr="1">
                  <a:noAutofit/>
                </a:bodyPr>
                <a:lstStyle/>
                <a:p>
                  <a:pPr>
                    <a:defRPr sz="1400" b="0" i="0" u="none" strike="noStrike" kern="1200" baseline="0">
                      <a:solidFill>
                        <a:sysClr val="windowText" lastClr="000000"/>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15:layout>
                    <c:manualLayout>
                      <c:w val="0.11319444444444444"/>
                      <c:h val="0.14467592592592593"/>
                    </c:manualLayout>
                  </c15:layout>
                </c:ext>
                <c:ext xmlns:c16="http://schemas.microsoft.com/office/drawing/2014/chart" uri="{C3380CC4-5D6E-409C-BE32-E72D297353CC}">
                  <c16:uniqueId val="{00000001-5AC4-451B-AAAA-B332DDF38FF7}"/>
                </c:ext>
              </c:extLst>
            </c:dLbl>
            <c:dLbl>
              <c:idx val="1"/>
              <c:delete val="1"/>
              <c:extLst>
                <c:ext xmlns:c15="http://schemas.microsoft.com/office/drawing/2012/chart" uri="{CE6537A1-D6FC-4f65-9D91-7224C49458BB}"/>
                <c:ext xmlns:c16="http://schemas.microsoft.com/office/drawing/2014/chart" uri="{C3380CC4-5D6E-409C-BE32-E72D297353CC}">
                  <c16:uniqueId val="{00000003-5AC4-451B-AAAA-B332DDF38FF7}"/>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ysClr val="windowText" lastClr="000000"/>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Sheet1!$B$18:$C$18</c:f>
              <c:numCache>
                <c:formatCode>0%</c:formatCode>
                <c:ptCount val="2"/>
                <c:pt idx="0">
                  <c:v>0.93</c:v>
                </c:pt>
                <c:pt idx="1">
                  <c:v>7.0000000000000007E-2</c:v>
                </c:pt>
              </c:numCache>
            </c:numRef>
          </c:val>
          <c:extLst>
            <c:ext xmlns:c16="http://schemas.microsoft.com/office/drawing/2014/chart" uri="{C3380CC4-5D6E-409C-BE32-E72D297353CC}">
              <c16:uniqueId val="{00000004-5AC4-451B-AAAA-B332DDF38FF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DatingViolence!$M$19</c:f>
              <c:strCache>
                <c:ptCount val="1"/>
                <c:pt idx="0">
                  <c:v>North Seattle</c:v>
                </c:pt>
              </c:strCache>
            </c:strRef>
          </c:tx>
          <c:spPr>
            <a:solidFill>
              <a:srgbClr val="DBEDF1"/>
            </a:solidFill>
          </c:spPr>
          <c:dPt>
            <c:idx val="0"/>
            <c:bubble3D val="0"/>
            <c:spPr>
              <a:solidFill>
                <a:srgbClr val="FF0000"/>
              </a:solidFill>
              <a:ln w="19050">
                <a:solidFill>
                  <a:sysClr val="windowText" lastClr="000000"/>
                </a:solidFill>
              </a:ln>
              <a:effectLst/>
            </c:spPr>
            <c:extLst>
              <c:ext xmlns:c16="http://schemas.microsoft.com/office/drawing/2014/chart" uri="{C3380CC4-5D6E-409C-BE32-E72D297353CC}">
                <c16:uniqueId val="{00000001-B518-46F3-A076-C67DD9BF7335}"/>
              </c:ext>
            </c:extLst>
          </c:dPt>
          <c:dPt>
            <c:idx val="1"/>
            <c:bubble3D val="0"/>
            <c:spPr>
              <a:solidFill>
                <a:srgbClr val="DBEDF1"/>
              </a:solidFill>
              <a:ln w="19050">
                <a:solidFill>
                  <a:sysClr val="windowText" lastClr="000000"/>
                </a:solidFill>
              </a:ln>
              <a:effectLst/>
            </c:spPr>
            <c:extLst>
              <c:ext xmlns:c16="http://schemas.microsoft.com/office/drawing/2014/chart" uri="{C3380CC4-5D6E-409C-BE32-E72D297353CC}">
                <c16:uniqueId val="{00000003-B518-46F3-A076-C67DD9BF7335}"/>
              </c:ext>
            </c:extLst>
          </c:dPt>
          <c:dLbls>
            <c:dLbl>
              <c:idx val="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1-B518-46F3-A076-C67DD9BF7335}"/>
                </c:ext>
              </c:extLst>
            </c:dLbl>
            <c:dLbl>
              <c:idx val="1"/>
              <c:layout>
                <c:manualLayout>
                  <c:x val="-4.4810947708828326E-2"/>
                  <c:y val="-0.30817810780373361"/>
                </c:manualLayout>
              </c:layout>
              <c:spPr>
                <a:noFill/>
                <a:ln>
                  <a:noFill/>
                </a:ln>
                <a:effectLst/>
              </c:spPr>
              <c:txPr>
                <a:bodyPr rot="0" spcFirstLastPara="1" vertOverflow="ellipsis" vert="horz" wrap="square" lIns="38100" tIns="19050" rIns="38100" bIns="19050" anchor="ctr" anchorCtr="1">
                  <a:no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1173668162325168"/>
                      <c:h val="0.11771964839613284"/>
                    </c:manualLayout>
                  </c15:layout>
                </c:ext>
                <c:ext xmlns:c16="http://schemas.microsoft.com/office/drawing/2014/chart" uri="{C3380CC4-5D6E-409C-BE32-E72D297353CC}">
                  <c16:uniqueId val="{00000003-B518-46F3-A076-C67DD9BF7335}"/>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DatingViolence!$N$18:$O$18</c:f>
              <c:strCache>
                <c:ptCount val="2"/>
                <c:pt idx="0">
                  <c:v>Yes</c:v>
                </c:pt>
                <c:pt idx="1">
                  <c:v>No</c:v>
                </c:pt>
              </c:strCache>
            </c:strRef>
          </c:cat>
          <c:val>
            <c:numRef>
              <c:f>DatingViolence!$N$19:$O$19</c:f>
              <c:numCache>
                <c:formatCode>0%</c:formatCode>
                <c:ptCount val="2"/>
                <c:pt idx="0">
                  <c:v>5.1894999999999997E-2</c:v>
                </c:pt>
                <c:pt idx="1">
                  <c:v>0.95</c:v>
                </c:pt>
              </c:numCache>
            </c:numRef>
          </c:val>
          <c:extLst>
            <c:ext xmlns:c16="http://schemas.microsoft.com/office/drawing/2014/chart" uri="{C3380CC4-5D6E-409C-BE32-E72D297353CC}">
              <c16:uniqueId val="{00000004-B518-46F3-A076-C67DD9BF7335}"/>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82224962619734243"/>
          <c:y val="0.47710296876246622"/>
          <c:w val="0.14779469833862866"/>
          <c:h val="0.25429642104586081"/>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userShapes r:id="rId5"/>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[PopEst_SeattleHRA.xlsx]Sheet1!PivotTable2</c:name>
    <c:fmtId val="11"/>
  </c:pivotSource>
  <c:chart>
    <c:autoTitleDeleted val="0"/>
    <c:pivotFmts>
      <c:pivotFmt>
        <c:idx val="0"/>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3"/>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4"/>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6"/>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7"/>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8"/>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9"/>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0"/>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1"/>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2"/>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3"/>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4"/>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5"/>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2"/>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3"/>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1"/>
        <c:spPr>
          <a:solidFill>
            <a:schemeClr val="accent2"/>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3"/>
        <c:spPr>
          <a:solidFill>
            <a:schemeClr val="accent3"/>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7484907423156657E-2"/>
          <c:y val="7.1095951818119688E-2"/>
          <c:w val="0.9157163372554552"/>
          <c:h val="0.74040162511857743"/>
        </c:manualLayout>
      </c:layout>
      <c:barChart>
        <c:barDir val="col"/>
        <c:grouping val="stacked"/>
        <c:varyColors val="0"/>
        <c:ser>
          <c:idx val="0"/>
          <c:order val="0"/>
          <c:tx>
            <c:strRef>
              <c:f>Sheet1!$B$38:$B$39</c:f>
              <c:strCache>
                <c:ptCount val="1"/>
                <c:pt idx="0">
                  <c:v>&lt; 5</c:v>
                </c:pt>
              </c:strCache>
            </c:strRef>
          </c:tx>
          <c:spPr>
            <a:solidFill>
              <a:schemeClr val="accent1"/>
            </a:solidFill>
            <a:ln>
              <a:noFill/>
            </a:ln>
            <a:effectLst/>
          </c:spPr>
          <c:invertIfNegative val="0"/>
          <c:dPt>
            <c:idx val="8"/>
            <c:invertIfNegative val="0"/>
            <c:bubble3D val="0"/>
            <c:spPr>
              <a:solidFill>
                <a:schemeClr val="accent1"/>
              </a:solidFill>
              <a:ln>
                <a:noFill/>
              </a:ln>
              <a:effectLst/>
            </c:spPr>
            <c:extLst>
              <c:ext xmlns:c16="http://schemas.microsoft.com/office/drawing/2014/chart" uri="{C3380CC4-5D6E-409C-BE32-E72D297353CC}">
                <c16:uniqueId val="{00000001-BE9F-42FF-B46E-A1007B5CD601}"/>
              </c:ext>
            </c:extLst>
          </c:dPt>
          <c:dLbls>
            <c:dLbl>
              <c:idx val="8"/>
              <c:delete val="1"/>
              <c:extLst>
                <c:ext xmlns:c15="http://schemas.microsoft.com/office/drawing/2012/chart" uri="{CE6537A1-D6FC-4f65-9D91-7224C49458BB}"/>
                <c:ext xmlns:c16="http://schemas.microsoft.com/office/drawing/2014/chart" uri="{C3380CC4-5D6E-409C-BE32-E72D297353CC}">
                  <c16:uniqueId val="{00000001-BE9F-42FF-B46E-A1007B5CD60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Sheet1!$A$40:$A$53</c:f>
              <c:strCache>
                <c:ptCount val="13"/>
                <c:pt idx="0">
                  <c:v>Northeast</c:v>
                </c:pt>
                <c:pt idx="1">
                  <c:v>Ballard</c:v>
                </c:pt>
                <c:pt idx="2">
                  <c:v>Fremont/
Greenlake</c:v>
                </c:pt>
                <c:pt idx="3">
                  <c:v>North</c:v>
                </c:pt>
                <c:pt idx="4">
                  <c:v>Northwest</c:v>
                </c:pt>
                <c:pt idx="5">
                  <c:v>QA/Magnolia</c:v>
                </c:pt>
                <c:pt idx="6">
                  <c:v>West Seattle</c:v>
                </c:pt>
                <c:pt idx="7">
                  <c:v>Capitol Hill/
E.lake</c:v>
                </c:pt>
                <c:pt idx="8">
                  <c:v>Downtown</c:v>
                </c:pt>
                <c:pt idx="9">
                  <c:v>Central 
Seattle</c:v>
                </c:pt>
                <c:pt idx="10">
                  <c:v>Southeast</c:v>
                </c:pt>
                <c:pt idx="11">
                  <c:v>Beacon/
Gtown/S.Park</c:v>
                </c:pt>
                <c:pt idx="12">
                  <c:v>Delridge</c:v>
                </c:pt>
              </c:strCache>
            </c:strRef>
          </c:cat>
          <c:val>
            <c:numRef>
              <c:f>Sheet1!$B$40:$B$53</c:f>
              <c:numCache>
                <c:formatCode>0.0%</c:formatCode>
                <c:ptCount val="13"/>
                <c:pt idx="0">
                  <c:v>5.1856231562098769E-3</c:v>
                </c:pt>
                <c:pt idx="1">
                  <c:v>4.8283705380474037E-3</c:v>
                </c:pt>
                <c:pt idx="2">
                  <c:v>3.8533360998310459E-3</c:v>
                </c:pt>
                <c:pt idx="3">
                  <c:v>4.1279057976327726E-3</c:v>
                </c:pt>
                <c:pt idx="4">
                  <c:v>3.653649046884336E-3</c:v>
                </c:pt>
                <c:pt idx="5">
                  <c:v>3.9734603426193017E-3</c:v>
                </c:pt>
                <c:pt idx="6">
                  <c:v>4.7784487748107262E-3</c:v>
                </c:pt>
                <c:pt idx="7">
                  <c:v>2.3291622660112357E-3</c:v>
                </c:pt>
                <c:pt idx="8">
                  <c:v>1.1544407748481677E-3</c:v>
                </c:pt>
                <c:pt idx="9">
                  <c:v>3.6910903693118443E-3</c:v>
                </c:pt>
                <c:pt idx="10">
                  <c:v>4.4851584157952458E-3</c:v>
                </c:pt>
                <c:pt idx="11">
                  <c:v>4.0140217752491015E-3</c:v>
                </c:pt>
                <c:pt idx="12">
                  <c:v>3.9250986344837703E-3</c:v>
                </c:pt>
              </c:numCache>
            </c:numRef>
          </c:val>
          <c:extLst>
            <c:ext xmlns:c16="http://schemas.microsoft.com/office/drawing/2014/chart" uri="{C3380CC4-5D6E-409C-BE32-E72D297353CC}">
              <c16:uniqueId val="{00000002-BE9F-42FF-B46E-A1007B5CD601}"/>
            </c:ext>
          </c:extLst>
        </c:ser>
        <c:ser>
          <c:idx val="1"/>
          <c:order val="1"/>
          <c:tx>
            <c:strRef>
              <c:f>Sheet1!$C$38:$C$39</c:f>
              <c:strCache>
                <c:ptCount val="1"/>
                <c:pt idx="0">
                  <c:v>5 to 9</c:v>
                </c:pt>
              </c:strCache>
            </c:strRef>
          </c:tx>
          <c:spPr>
            <a:solidFill>
              <a:schemeClr val="accent2"/>
            </a:solidFill>
            <a:ln>
              <a:noFill/>
            </a:ln>
            <a:effectLst/>
          </c:spPr>
          <c:invertIfNegative val="0"/>
          <c:dPt>
            <c:idx val="8"/>
            <c:invertIfNegative val="0"/>
            <c:bubble3D val="0"/>
            <c:spPr>
              <a:solidFill>
                <a:schemeClr val="accent2"/>
              </a:solidFill>
              <a:ln>
                <a:noFill/>
              </a:ln>
              <a:effectLst/>
            </c:spPr>
            <c:extLst>
              <c:ext xmlns:c16="http://schemas.microsoft.com/office/drawing/2014/chart" uri="{C3380CC4-5D6E-409C-BE32-E72D297353CC}">
                <c16:uniqueId val="{00000004-BE9F-42FF-B46E-A1007B5CD601}"/>
              </c:ext>
            </c:extLst>
          </c:dPt>
          <c:dLbls>
            <c:dLbl>
              <c:idx val="8"/>
              <c:delete val="1"/>
              <c:extLst>
                <c:ext xmlns:c15="http://schemas.microsoft.com/office/drawing/2012/chart" uri="{CE6537A1-D6FC-4f65-9D91-7224C49458BB}"/>
                <c:ext xmlns:c16="http://schemas.microsoft.com/office/drawing/2014/chart" uri="{C3380CC4-5D6E-409C-BE32-E72D297353CC}">
                  <c16:uniqueId val="{00000004-BE9F-42FF-B46E-A1007B5CD60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Sheet1!$A$40:$A$53</c:f>
              <c:strCache>
                <c:ptCount val="13"/>
                <c:pt idx="0">
                  <c:v>Northeast</c:v>
                </c:pt>
                <c:pt idx="1">
                  <c:v>Ballard</c:v>
                </c:pt>
                <c:pt idx="2">
                  <c:v>Fremont/
Greenlake</c:v>
                </c:pt>
                <c:pt idx="3">
                  <c:v>North</c:v>
                </c:pt>
                <c:pt idx="4">
                  <c:v>Northwest</c:v>
                </c:pt>
                <c:pt idx="5">
                  <c:v>QA/Magnolia</c:v>
                </c:pt>
                <c:pt idx="6">
                  <c:v>West Seattle</c:v>
                </c:pt>
                <c:pt idx="7">
                  <c:v>Capitol Hill/
E.lake</c:v>
                </c:pt>
                <c:pt idx="8">
                  <c:v>Downtown</c:v>
                </c:pt>
                <c:pt idx="9">
                  <c:v>Central 
Seattle</c:v>
                </c:pt>
                <c:pt idx="10">
                  <c:v>Southeast</c:v>
                </c:pt>
                <c:pt idx="11">
                  <c:v>Beacon/
Gtown/S.Park</c:v>
                </c:pt>
                <c:pt idx="12">
                  <c:v>Delridge</c:v>
                </c:pt>
              </c:strCache>
            </c:strRef>
          </c:cat>
          <c:val>
            <c:numRef>
              <c:f>Sheet1!$C$40:$C$53</c:f>
              <c:numCache>
                <c:formatCode>0.0%</c:formatCode>
                <c:ptCount val="13"/>
                <c:pt idx="0">
                  <c:v>5.1559821092881002E-3</c:v>
                </c:pt>
                <c:pt idx="1">
                  <c:v>3.9438192956975241E-3</c:v>
                </c:pt>
                <c:pt idx="2">
                  <c:v>2.7503771433207021E-3</c:v>
                </c:pt>
                <c:pt idx="3">
                  <c:v>3.265195326698939E-3</c:v>
                </c:pt>
                <c:pt idx="4">
                  <c:v>2.8408603391871803E-3</c:v>
                </c:pt>
                <c:pt idx="5">
                  <c:v>3.5444451898041041E-3</c:v>
                </c:pt>
                <c:pt idx="6">
                  <c:v>3.9484994610009625E-3</c:v>
                </c:pt>
                <c:pt idx="7">
                  <c:v>2.0779933947267016E-3</c:v>
                </c:pt>
                <c:pt idx="8">
                  <c:v>7.2542562203297019E-4</c:v>
                </c:pt>
                <c:pt idx="9">
                  <c:v>3.2043531777542385E-3</c:v>
                </c:pt>
                <c:pt idx="10">
                  <c:v>4.176267505768304E-3</c:v>
                </c:pt>
                <c:pt idx="11">
                  <c:v>4.0031013895410784E-3</c:v>
                </c:pt>
                <c:pt idx="12">
                  <c:v>3.2230738389679922E-3</c:v>
                </c:pt>
              </c:numCache>
            </c:numRef>
          </c:val>
          <c:extLst>
            <c:ext xmlns:c16="http://schemas.microsoft.com/office/drawing/2014/chart" uri="{C3380CC4-5D6E-409C-BE32-E72D297353CC}">
              <c16:uniqueId val="{00000005-BE9F-42FF-B46E-A1007B5CD601}"/>
            </c:ext>
          </c:extLst>
        </c:ser>
        <c:ser>
          <c:idx val="2"/>
          <c:order val="2"/>
          <c:tx>
            <c:strRef>
              <c:f>Sheet1!$D$38:$D$39</c:f>
              <c:strCache>
                <c:ptCount val="1"/>
                <c:pt idx="0">
                  <c:v>10 to 14</c:v>
                </c:pt>
              </c:strCache>
            </c:strRef>
          </c:tx>
          <c:spPr>
            <a:solidFill>
              <a:schemeClr val="accent3"/>
            </a:solidFill>
            <a:ln>
              <a:noFill/>
            </a:ln>
            <a:effectLst/>
          </c:spPr>
          <c:invertIfNegative val="0"/>
          <c:dPt>
            <c:idx val="8"/>
            <c:invertIfNegative val="0"/>
            <c:bubble3D val="0"/>
            <c:spPr>
              <a:solidFill>
                <a:schemeClr val="accent3"/>
              </a:solidFill>
              <a:ln>
                <a:noFill/>
              </a:ln>
              <a:effectLst/>
            </c:spPr>
            <c:extLst>
              <c:ext xmlns:c16="http://schemas.microsoft.com/office/drawing/2014/chart" uri="{C3380CC4-5D6E-409C-BE32-E72D297353CC}">
                <c16:uniqueId val="{00000007-BE9F-42FF-B46E-A1007B5CD601}"/>
              </c:ext>
            </c:extLst>
          </c:dPt>
          <c:dLbls>
            <c:dLbl>
              <c:idx val="8"/>
              <c:delete val="1"/>
              <c:extLst>
                <c:ext xmlns:c15="http://schemas.microsoft.com/office/drawing/2012/chart" uri="{CE6537A1-D6FC-4f65-9D91-7224C49458BB}"/>
                <c:ext xmlns:c16="http://schemas.microsoft.com/office/drawing/2014/chart" uri="{C3380CC4-5D6E-409C-BE32-E72D297353CC}">
                  <c16:uniqueId val="{00000007-BE9F-42FF-B46E-A1007B5CD60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Sheet1!$A$40:$A$53</c:f>
              <c:strCache>
                <c:ptCount val="13"/>
                <c:pt idx="0">
                  <c:v>Northeast</c:v>
                </c:pt>
                <c:pt idx="1">
                  <c:v>Ballard</c:v>
                </c:pt>
                <c:pt idx="2">
                  <c:v>Fremont/
Greenlake</c:v>
                </c:pt>
                <c:pt idx="3">
                  <c:v>North</c:v>
                </c:pt>
                <c:pt idx="4">
                  <c:v>Northwest</c:v>
                </c:pt>
                <c:pt idx="5">
                  <c:v>QA/Magnolia</c:v>
                </c:pt>
                <c:pt idx="6">
                  <c:v>West Seattle</c:v>
                </c:pt>
                <c:pt idx="7">
                  <c:v>Capitol Hill/
E.lake</c:v>
                </c:pt>
                <c:pt idx="8">
                  <c:v>Downtown</c:v>
                </c:pt>
                <c:pt idx="9">
                  <c:v>Central 
Seattle</c:v>
                </c:pt>
                <c:pt idx="10">
                  <c:v>Southeast</c:v>
                </c:pt>
                <c:pt idx="11">
                  <c:v>Beacon/
Gtown/S.Park</c:v>
                </c:pt>
                <c:pt idx="12">
                  <c:v>Delridge</c:v>
                </c:pt>
              </c:strCache>
            </c:strRef>
          </c:cat>
          <c:val>
            <c:numRef>
              <c:f>Sheet1!$D$40:$D$53</c:f>
              <c:numCache>
                <c:formatCode>0.0%</c:formatCode>
                <c:ptCount val="13"/>
                <c:pt idx="0">
                  <c:v>4.1481865139476725E-3</c:v>
                </c:pt>
                <c:pt idx="1">
                  <c:v>2.9329035901548041E-3</c:v>
                </c:pt>
                <c:pt idx="2">
                  <c:v>1.8861066172857226E-3</c:v>
                </c:pt>
                <c:pt idx="3">
                  <c:v>2.6614540025553701E-3</c:v>
                </c:pt>
                <c:pt idx="4">
                  <c:v>2.4243256271811522E-3</c:v>
                </c:pt>
                <c:pt idx="5">
                  <c:v>2.7753380249390409E-3</c:v>
                </c:pt>
                <c:pt idx="6">
                  <c:v>3.4180807266112638E-3</c:v>
                </c:pt>
                <c:pt idx="7">
                  <c:v>1.7223008316653743E-3</c:v>
                </c:pt>
                <c:pt idx="8">
                  <c:v>6.2090193025617665E-4</c:v>
                </c:pt>
                <c:pt idx="9">
                  <c:v>2.7051355453874631E-3</c:v>
                </c:pt>
                <c:pt idx="10">
                  <c:v>3.8720567610448001E-3</c:v>
                </c:pt>
                <c:pt idx="11">
                  <c:v>3.5631658510178578E-3</c:v>
                </c:pt>
                <c:pt idx="12">
                  <c:v>2.7347765923092402E-3</c:v>
                </c:pt>
              </c:numCache>
            </c:numRef>
          </c:val>
          <c:extLst>
            <c:ext xmlns:c16="http://schemas.microsoft.com/office/drawing/2014/chart" uri="{C3380CC4-5D6E-409C-BE32-E72D297353CC}">
              <c16:uniqueId val="{00000008-BE9F-42FF-B46E-A1007B5CD601}"/>
            </c:ext>
          </c:extLst>
        </c:ser>
        <c:ser>
          <c:idx val="3"/>
          <c:order val="3"/>
          <c:tx>
            <c:strRef>
              <c:f>Sheet1!$E$38:$E$39</c:f>
              <c:strCache>
                <c:ptCount val="1"/>
                <c:pt idx="0">
                  <c:v>15 to 24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Sheet1!$A$40:$A$53</c:f>
              <c:strCache>
                <c:ptCount val="13"/>
                <c:pt idx="0">
                  <c:v>Northeast</c:v>
                </c:pt>
                <c:pt idx="1">
                  <c:v>Ballard</c:v>
                </c:pt>
                <c:pt idx="2">
                  <c:v>Fremont/
Greenlake</c:v>
                </c:pt>
                <c:pt idx="3">
                  <c:v>North</c:v>
                </c:pt>
                <c:pt idx="4">
                  <c:v>Northwest</c:v>
                </c:pt>
                <c:pt idx="5">
                  <c:v>QA/Magnolia</c:v>
                </c:pt>
                <c:pt idx="6">
                  <c:v>West Seattle</c:v>
                </c:pt>
                <c:pt idx="7">
                  <c:v>Capitol Hill/
E.lake</c:v>
                </c:pt>
                <c:pt idx="8">
                  <c:v>Downtown</c:v>
                </c:pt>
                <c:pt idx="9">
                  <c:v>Central 
Seattle</c:v>
                </c:pt>
                <c:pt idx="10">
                  <c:v>Southeast</c:v>
                </c:pt>
                <c:pt idx="11">
                  <c:v>Beacon/
Gtown/S.Park</c:v>
                </c:pt>
                <c:pt idx="12">
                  <c:v>Delridge</c:v>
                </c:pt>
              </c:strCache>
            </c:strRef>
          </c:cat>
          <c:val>
            <c:numRef>
              <c:f>Sheet1!$E$40:$E$53</c:f>
              <c:numCache>
                <c:formatCode>0.0%</c:formatCode>
                <c:ptCount val="13"/>
                <c:pt idx="0">
                  <c:v>3.0767406704804812E-2</c:v>
                </c:pt>
                <c:pt idx="1">
                  <c:v>6.3619047024740917E-3</c:v>
                </c:pt>
                <c:pt idx="2">
                  <c:v>1.5803358174610729E-2</c:v>
                </c:pt>
                <c:pt idx="3">
                  <c:v>8.8720333602182837E-3</c:v>
                </c:pt>
                <c:pt idx="4">
                  <c:v>7.6598705466277067E-3</c:v>
                </c:pt>
                <c:pt idx="5">
                  <c:v>1.1691052927989417E-2</c:v>
                </c:pt>
                <c:pt idx="6">
                  <c:v>5.7378826620156226E-3</c:v>
                </c:pt>
                <c:pt idx="7">
                  <c:v>9.1824843253463708E-3</c:v>
                </c:pt>
                <c:pt idx="8">
                  <c:v>9.4601741333503898E-3</c:v>
                </c:pt>
                <c:pt idx="9">
                  <c:v>1.0978107746765615E-2</c:v>
                </c:pt>
                <c:pt idx="10">
                  <c:v>7.3509796366007648E-3</c:v>
                </c:pt>
                <c:pt idx="11">
                  <c:v>7.6068286731887369E-3</c:v>
                </c:pt>
                <c:pt idx="12">
                  <c:v>5.6349190253399753E-3</c:v>
                </c:pt>
              </c:numCache>
            </c:numRef>
          </c:val>
          <c:extLst>
            <c:ext xmlns:c16="http://schemas.microsoft.com/office/drawing/2014/chart" uri="{C3380CC4-5D6E-409C-BE32-E72D297353CC}">
              <c16:uniqueId val="{00000009-BE9F-42FF-B46E-A1007B5CD601}"/>
            </c:ext>
          </c:extLst>
        </c:ser>
        <c:ser>
          <c:idx val="4"/>
          <c:order val="4"/>
          <c:tx>
            <c:strRef>
              <c:f>Sheet1!$F$38:$F$39</c:f>
              <c:strCache>
                <c:ptCount val="1"/>
                <c:pt idx="0">
                  <c:v>25 to 44</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Sheet1!$A$40:$A$53</c:f>
              <c:strCache>
                <c:ptCount val="13"/>
                <c:pt idx="0">
                  <c:v>Northeast</c:v>
                </c:pt>
                <c:pt idx="1">
                  <c:v>Ballard</c:v>
                </c:pt>
                <c:pt idx="2">
                  <c:v>Fremont/
Greenlake</c:v>
                </c:pt>
                <c:pt idx="3">
                  <c:v>North</c:v>
                </c:pt>
                <c:pt idx="4">
                  <c:v>Northwest</c:v>
                </c:pt>
                <c:pt idx="5">
                  <c:v>QA/Magnolia</c:v>
                </c:pt>
                <c:pt idx="6">
                  <c:v>West Seattle</c:v>
                </c:pt>
                <c:pt idx="7">
                  <c:v>Capitol Hill/
E.lake</c:v>
                </c:pt>
                <c:pt idx="8">
                  <c:v>Downtown</c:v>
                </c:pt>
                <c:pt idx="9">
                  <c:v>Central 
Seattle</c:v>
                </c:pt>
                <c:pt idx="10">
                  <c:v>Southeast</c:v>
                </c:pt>
                <c:pt idx="11">
                  <c:v>Beacon/
Gtown/S.Park</c:v>
                </c:pt>
                <c:pt idx="12">
                  <c:v>Delridge</c:v>
                </c:pt>
              </c:strCache>
            </c:strRef>
          </c:cat>
          <c:val>
            <c:numRef>
              <c:f>Sheet1!$F$40:$F$53</c:f>
              <c:numCache>
                <c:formatCode>0.0%</c:formatCode>
                <c:ptCount val="13"/>
                <c:pt idx="0">
                  <c:v>2.8878179977316797E-2</c:v>
                </c:pt>
                <c:pt idx="1">
                  <c:v>3.4840710573897468E-2</c:v>
                </c:pt>
                <c:pt idx="2">
                  <c:v>3.611371553643275E-2</c:v>
                </c:pt>
                <c:pt idx="3">
                  <c:v>2.4703472526649641E-2</c:v>
                </c:pt>
                <c:pt idx="4">
                  <c:v>2.5179289332499223E-2</c:v>
                </c:pt>
                <c:pt idx="5">
                  <c:v>3.8555201769726509E-2</c:v>
                </c:pt>
                <c:pt idx="6">
                  <c:v>2.8149634245081535E-2</c:v>
                </c:pt>
                <c:pt idx="7">
                  <c:v>3.5740862367258812E-2</c:v>
                </c:pt>
                <c:pt idx="8">
                  <c:v>3.423228908445046E-2</c:v>
                </c:pt>
                <c:pt idx="9">
                  <c:v>2.6500656003170031E-2</c:v>
                </c:pt>
                <c:pt idx="10">
                  <c:v>1.9613012731609682E-2</c:v>
                </c:pt>
                <c:pt idx="11">
                  <c:v>1.9051392895197059E-2</c:v>
                </c:pt>
                <c:pt idx="12">
                  <c:v>1.7249529253373228E-2</c:v>
                </c:pt>
              </c:numCache>
            </c:numRef>
          </c:val>
          <c:extLst>
            <c:ext xmlns:c16="http://schemas.microsoft.com/office/drawing/2014/chart" uri="{C3380CC4-5D6E-409C-BE32-E72D297353CC}">
              <c16:uniqueId val="{0000000A-BE9F-42FF-B46E-A1007B5CD601}"/>
            </c:ext>
          </c:extLst>
        </c:ser>
        <c:ser>
          <c:idx val="5"/>
          <c:order val="5"/>
          <c:tx>
            <c:strRef>
              <c:f>Sheet1!$G$38:$G$39</c:f>
              <c:strCache>
                <c:ptCount val="1"/>
                <c:pt idx="0">
                  <c:v>45 to 64</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Sheet1!$A$40:$A$53</c:f>
              <c:strCache>
                <c:ptCount val="13"/>
                <c:pt idx="0">
                  <c:v>Northeast</c:v>
                </c:pt>
                <c:pt idx="1">
                  <c:v>Ballard</c:v>
                </c:pt>
                <c:pt idx="2">
                  <c:v>Fremont/
Greenlake</c:v>
                </c:pt>
                <c:pt idx="3">
                  <c:v>North</c:v>
                </c:pt>
                <c:pt idx="4">
                  <c:v>Northwest</c:v>
                </c:pt>
                <c:pt idx="5">
                  <c:v>QA/Magnolia</c:v>
                </c:pt>
                <c:pt idx="6">
                  <c:v>West Seattle</c:v>
                </c:pt>
                <c:pt idx="7">
                  <c:v>Capitol Hill/
E.lake</c:v>
                </c:pt>
                <c:pt idx="8">
                  <c:v>Downtown</c:v>
                </c:pt>
                <c:pt idx="9">
                  <c:v>Central 
Seattle</c:v>
                </c:pt>
                <c:pt idx="10">
                  <c:v>Southeast</c:v>
                </c:pt>
                <c:pt idx="11">
                  <c:v>Beacon/
Gtown/S.Park</c:v>
                </c:pt>
                <c:pt idx="12">
                  <c:v>Delridge</c:v>
                </c:pt>
              </c:strCache>
            </c:strRef>
          </c:cat>
          <c:val>
            <c:numRef>
              <c:f>Sheet1!$G$40:$G$53</c:f>
              <c:numCache>
                <c:formatCode>0.0%</c:formatCode>
                <c:ptCount val="13"/>
                <c:pt idx="0">
                  <c:v>2.2614558746214916E-2</c:v>
                </c:pt>
                <c:pt idx="1">
                  <c:v>2.2904728995028104E-2</c:v>
                </c:pt>
                <c:pt idx="2">
                  <c:v>1.7040481869819643E-2</c:v>
                </c:pt>
                <c:pt idx="3">
                  <c:v>1.8620817687280716E-2</c:v>
                </c:pt>
                <c:pt idx="4">
                  <c:v>1.7135645230989559E-2</c:v>
                </c:pt>
                <c:pt idx="5">
                  <c:v>2.3797080512883716E-2</c:v>
                </c:pt>
                <c:pt idx="6">
                  <c:v>2.5985837819791795E-2</c:v>
                </c:pt>
                <c:pt idx="7">
                  <c:v>1.695623889435775E-2</c:v>
                </c:pt>
                <c:pt idx="8">
                  <c:v>1.8876666723868687E-2</c:v>
                </c:pt>
                <c:pt idx="9">
                  <c:v>1.6775272502624793E-2</c:v>
                </c:pt>
                <c:pt idx="10">
                  <c:v>1.8491333113885584E-2</c:v>
                </c:pt>
                <c:pt idx="11">
                  <c:v>1.5985884621444828E-2</c:v>
                </c:pt>
                <c:pt idx="12">
                  <c:v>1.1232396728252441E-2</c:v>
                </c:pt>
              </c:numCache>
            </c:numRef>
          </c:val>
          <c:extLst>
            <c:ext xmlns:c16="http://schemas.microsoft.com/office/drawing/2014/chart" uri="{C3380CC4-5D6E-409C-BE32-E72D297353CC}">
              <c16:uniqueId val="{0000000B-BE9F-42FF-B46E-A1007B5CD601}"/>
            </c:ext>
          </c:extLst>
        </c:ser>
        <c:ser>
          <c:idx val="6"/>
          <c:order val="6"/>
          <c:tx>
            <c:strRef>
              <c:f>Sheet1!$H$38:$H$39</c:f>
              <c:strCache>
                <c:ptCount val="1"/>
                <c:pt idx="0">
                  <c:v>65 to 74</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Sheet1!$A$40:$A$53</c:f>
              <c:strCache>
                <c:ptCount val="13"/>
                <c:pt idx="0">
                  <c:v>Northeast</c:v>
                </c:pt>
                <c:pt idx="1">
                  <c:v>Ballard</c:v>
                </c:pt>
                <c:pt idx="2">
                  <c:v>Fremont/
Greenlake</c:v>
                </c:pt>
                <c:pt idx="3">
                  <c:v>North</c:v>
                </c:pt>
                <c:pt idx="4">
                  <c:v>Northwest</c:v>
                </c:pt>
                <c:pt idx="5">
                  <c:v>QA/Magnolia</c:v>
                </c:pt>
                <c:pt idx="6">
                  <c:v>West Seattle</c:v>
                </c:pt>
                <c:pt idx="7">
                  <c:v>Capitol Hill/
E.lake</c:v>
                </c:pt>
                <c:pt idx="8">
                  <c:v>Downtown</c:v>
                </c:pt>
                <c:pt idx="9">
                  <c:v>Central 
Seattle</c:v>
                </c:pt>
                <c:pt idx="10">
                  <c:v>Southeast</c:v>
                </c:pt>
                <c:pt idx="11">
                  <c:v>Beacon/
Gtown/S.Park</c:v>
                </c:pt>
                <c:pt idx="12">
                  <c:v>Delridge</c:v>
                </c:pt>
              </c:strCache>
            </c:strRef>
          </c:cat>
          <c:val>
            <c:numRef>
              <c:f>Sheet1!$H$40:$H$53</c:f>
              <c:numCache>
                <c:formatCode>0.0%</c:formatCode>
                <c:ptCount val="13"/>
                <c:pt idx="0">
                  <c:v>6.2136994678652054E-3</c:v>
                </c:pt>
                <c:pt idx="1">
                  <c:v>5.1497418888835156E-3</c:v>
                </c:pt>
                <c:pt idx="2">
                  <c:v>3.7581727386611294E-3</c:v>
                </c:pt>
                <c:pt idx="3">
                  <c:v>4.8361708135531345E-3</c:v>
                </c:pt>
                <c:pt idx="4">
                  <c:v>4.8907727420932504E-3</c:v>
                </c:pt>
                <c:pt idx="5">
                  <c:v>6.9126041531786904E-3</c:v>
                </c:pt>
                <c:pt idx="6">
                  <c:v>6.7207173757377111E-3</c:v>
                </c:pt>
                <c:pt idx="7">
                  <c:v>4.9126135135092973E-3</c:v>
                </c:pt>
                <c:pt idx="8">
                  <c:v>5.3853102091565878E-3</c:v>
                </c:pt>
                <c:pt idx="9">
                  <c:v>4.798729491125627E-3</c:v>
                </c:pt>
                <c:pt idx="10">
                  <c:v>5.3400686112233487E-3</c:v>
                </c:pt>
                <c:pt idx="11">
                  <c:v>5.0498983624101606E-3</c:v>
                </c:pt>
                <c:pt idx="12">
                  <c:v>2.8143394024676954E-3</c:v>
                </c:pt>
              </c:numCache>
            </c:numRef>
          </c:val>
          <c:extLst>
            <c:ext xmlns:c16="http://schemas.microsoft.com/office/drawing/2014/chart" uri="{C3380CC4-5D6E-409C-BE32-E72D297353CC}">
              <c16:uniqueId val="{0000000C-BE9F-42FF-B46E-A1007B5CD601}"/>
            </c:ext>
          </c:extLst>
        </c:ser>
        <c:ser>
          <c:idx val="7"/>
          <c:order val="7"/>
          <c:tx>
            <c:strRef>
              <c:f>Sheet1!$I$38:$I$39</c:f>
              <c:strCache>
                <c:ptCount val="1"/>
                <c:pt idx="0">
                  <c:v>75 and up</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Sheet1!$A$40:$A$53</c:f>
              <c:strCache>
                <c:ptCount val="13"/>
                <c:pt idx="0">
                  <c:v>Northeast</c:v>
                </c:pt>
                <c:pt idx="1">
                  <c:v>Ballard</c:v>
                </c:pt>
                <c:pt idx="2">
                  <c:v>Fremont/
Greenlake</c:v>
                </c:pt>
                <c:pt idx="3">
                  <c:v>North</c:v>
                </c:pt>
                <c:pt idx="4">
                  <c:v>Northwest</c:v>
                </c:pt>
                <c:pt idx="5">
                  <c:v>QA/Magnolia</c:v>
                </c:pt>
                <c:pt idx="6">
                  <c:v>West Seattle</c:v>
                </c:pt>
                <c:pt idx="7">
                  <c:v>Capitol Hill/
E.lake</c:v>
                </c:pt>
                <c:pt idx="8">
                  <c:v>Downtown</c:v>
                </c:pt>
                <c:pt idx="9">
                  <c:v>Central 
Seattle</c:v>
                </c:pt>
                <c:pt idx="10">
                  <c:v>Southeast</c:v>
                </c:pt>
                <c:pt idx="11">
                  <c:v>Beacon/
Gtown/S.Park</c:v>
                </c:pt>
                <c:pt idx="12">
                  <c:v>Delridge</c:v>
                </c:pt>
              </c:strCache>
            </c:strRef>
          </c:cat>
          <c:val>
            <c:numRef>
              <c:f>Sheet1!$I$40:$I$53</c:f>
              <c:numCache>
                <c:formatCode>0.0%</c:formatCode>
                <c:ptCount val="13"/>
                <c:pt idx="0">
                  <c:v>4.9328942298241972E-3</c:v>
                </c:pt>
                <c:pt idx="1">
                  <c:v>3.6162077244568276E-3</c:v>
                </c:pt>
                <c:pt idx="2">
                  <c:v>2.8002989065573796E-3</c:v>
                </c:pt>
                <c:pt idx="3">
                  <c:v>4.642723981011009E-3</c:v>
                </c:pt>
                <c:pt idx="4">
                  <c:v>4.9640953318471209E-3</c:v>
                </c:pt>
                <c:pt idx="5">
                  <c:v>4.8361708135531345E-3</c:v>
                </c:pt>
                <c:pt idx="6">
                  <c:v>6.1637777046285279E-3</c:v>
                </c:pt>
                <c:pt idx="7">
                  <c:v>2.7971787963550873E-3</c:v>
                </c:pt>
                <c:pt idx="8">
                  <c:v>5.043658142005576E-3</c:v>
                </c:pt>
                <c:pt idx="9">
                  <c:v>3.5959270081419277E-3</c:v>
                </c:pt>
                <c:pt idx="10">
                  <c:v>3.8299352733138533E-3</c:v>
                </c:pt>
                <c:pt idx="11">
                  <c:v>3.6427286611763129E-3</c:v>
                </c:pt>
                <c:pt idx="12">
                  <c:v>1.6957798949458894E-3</c:v>
                </c:pt>
              </c:numCache>
            </c:numRef>
          </c:val>
          <c:extLst>
            <c:ext xmlns:c16="http://schemas.microsoft.com/office/drawing/2014/chart" uri="{C3380CC4-5D6E-409C-BE32-E72D297353CC}">
              <c16:uniqueId val="{0000000D-BE9F-42FF-B46E-A1007B5CD601}"/>
            </c:ext>
          </c:extLst>
        </c:ser>
        <c:dLbls>
          <c:dLblPos val="ctr"/>
          <c:showLegendKey val="0"/>
          <c:showVal val="1"/>
          <c:showCatName val="0"/>
          <c:showSerName val="0"/>
          <c:showPercent val="0"/>
          <c:showBubbleSize val="0"/>
        </c:dLbls>
        <c:gapWidth val="150"/>
        <c:overlap val="100"/>
        <c:axId val="484391920"/>
        <c:axId val="484386672"/>
      </c:barChart>
      <c:catAx>
        <c:axId val="484391920"/>
        <c:scaling>
          <c:orientation val="minMax"/>
        </c:scaling>
        <c:delete val="0"/>
        <c:axPos val="b"/>
        <c:title>
          <c:tx>
            <c:rich>
              <a:bodyPr rot="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r>
                  <a:rPr lang="en-US" sz="1200" b="1">
                    <a:solidFill>
                      <a:sysClr val="windowText" lastClr="000000"/>
                    </a:solidFill>
                  </a:rPr>
                  <a:t>Health Reporting Areas</a:t>
                </a:r>
              </a:p>
            </c:rich>
          </c:tx>
          <c:overlay val="0"/>
          <c:spPr>
            <a:noFill/>
            <a:ln>
              <a:noFill/>
            </a:ln>
            <a:effectLst/>
          </c:spPr>
          <c:txPr>
            <a:bodyPr rot="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crossAx val="484386672"/>
        <c:crosses val="autoZero"/>
        <c:auto val="1"/>
        <c:lblAlgn val="ctr"/>
        <c:lblOffset val="100"/>
        <c:noMultiLvlLbl val="0"/>
      </c:catAx>
      <c:valAx>
        <c:axId val="484386672"/>
        <c:scaling>
          <c:orientation val="minMax"/>
          <c:max val="0.1100000000000000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r>
                  <a:rPr lang="en-US" sz="1200" b="1">
                    <a:solidFill>
                      <a:sysClr val="windowText" lastClr="000000"/>
                    </a:solidFill>
                  </a:rPr>
                  <a:t>% of the Total Population of Seattle</a:t>
                </a:r>
              </a:p>
            </c:rich>
          </c:tx>
          <c:overlay val="0"/>
          <c:spPr>
            <a:noFill/>
            <a:ln>
              <a:noFill/>
            </a:ln>
            <a:effectLst/>
          </c:spPr>
          <c:txPr>
            <a:bodyPr rot="-540000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crossAx val="484391920"/>
        <c:crosses val="autoZero"/>
        <c:crossBetween val="between"/>
      </c:valAx>
      <c:spPr>
        <a:noFill/>
        <a:ln>
          <a:noFill/>
        </a:ln>
        <a:effectLst/>
      </c:spPr>
    </c:plotArea>
    <c:legend>
      <c:legendPos val="t"/>
      <c:layout>
        <c:manualLayout>
          <c:xMode val="edge"/>
          <c:yMode val="edge"/>
          <c:x val="0.70379935350982747"/>
          <c:y val="0.14733271839572712"/>
          <c:w val="0.25731879487583115"/>
          <c:h val="0.1044936216643586"/>
        </c:manualLayout>
      </c:layout>
      <c:overlay val="0"/>
      <c:spPr>
        <a:noFill/>
        <a:ln>
          <a:solidFill>
            <a:schemeClr val="tx1"/>
          </a:solid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endParaRPr lang="en-US"/>
        </a:p>
      </c:txPr>
    </c:title>
    <c:autoTitleDeleted val="0"/>
    <c:plotArea>
      <c:layout/>
      <c:pieChart>
        <c:varyColors val="1"/>
        <c:ser>
          <c:idx val="0"/>
          <c:order val="0"/>
          <c:tx>
            <c:strRef>
              <c:f>Sheet1!$A$17</c:f>
              <c:strCache>
                <c:ptCount val="1"/>
                <c:pt idx="0">
                  <c:v>Hispanic/Latino</c:v>
                </c:pt>
              </c:strCache>
            </c:strRef>
          </c:tx>
          <c:spPr>
            <a:ln>
              <a:solidFill>
                <a:sysClr val="windowText" lastClr="000000"/>
              </a:solidFill>
            </a:ln>
          </c:spPr>
          <c:dPt>
            <c:idx val="0"/>
            <c:bubble3D val="0"/>
            <c:spPr>
              <a:solidFill>
                <a:srgbClr val="70AD47"/>
              </a:solidFill>
              <a:ln w="19050">
                <a:solidFill>
                  <a:sysClr val="windowText" lastClr="000000"/>
                </a:solidFill>
              </a:ln>
              <a:effectLst/>
            </c:spPr>
            <c:extLst>
              <c:ext xmlns:c16="http://schemas.microsoft.com/office/drawing/2014/chart" uri="{C3380CC4-5D6E-409C-BE32-E72D297353CC}">
                <c16:uniqueId val="{00000001-2ADA-43F4-8628-825D187FD32D}"/>
              </c:ext>
            </c:extLst>
          </c:dPt>
          <c:dPt>
            <c:idx val="1"/>
            <c:bubble3D val="0"/>
            <c:spPr>
              <a:solidFill>
                <a:sysClr val="window" lastClr="FFFFFF"/>
              </a:solidFill>
              <a:ln w="19050">
                <a:solidFill>
                  <a:sysClr val="windowText" lastClr="000000"/>
                </a:solidFill>
              </a:ln>
              <a:effectLst/>
            </c:spPr>
            <c:extLst>
              <c:ext xmlns:c16="http://schemas.microsoft.com/office/drawing/2014/chart" uri="{C3380CC4-5D6E-409C-BE32-E72D297353CC}">
                <c16:uniqueId val="{00000003-2ADA-43F4-8628-825D187FD32D}"/>
              </c:ext>
            </c:extLst>
          </c:dPt>
          <c:dLbls>
            <c:dLbl>
              <c:idx val="0"/>
              <c:layout>
                <c:manualLayout>
                  <c:x val="-0.15235504862683721"/>
                  <c:y val="-0.14430313391957564"/>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ADA-43F4-8628-825D187FD32D}"/>
                </c:ext>
              </c:extLst>
            </c:dLbl>
            <c:dLbl>
              <c:idx val="1"/>
              <c:delete val="1"/>
              <c:extLst>
                <c:ext xmlns:c15="http://schemas.microsoft.com/office/drawing/2012/chart" uri="{CE6537A1-D6FC-4f65-9D91-7224C49458BB}"/>
                <c:ext xmlns:c16="http://schemas.microsoft.com/office/drawing/2014/chart" uri="{C3380CC4-5D6E-409C-BE32-E72D297353CC}">
                  <c16:uniqueId val="{00000003-2ADA-43F4-8628-825D187FD32D}"/>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ysClr val="windowText" lastClr="000000"/>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Sheet1!$B$17:$C$17</c:f>
              <c:numCache>
                <c:formatCode>0%</c:formatCode>
                <c:ptCount val="2"/>
                <c:pt idx="0">
                  <c:v>0.63</c:v>
                </c:pt>
                <c:pt idx="1">
                  <c:v>0.37</c:v>
                </c:pt>
              </c:numCache>
            </c:numRef>
          </c:val>
          <c:extLst>
            <c:ext xmlns:c16="http://schemas.microsoft.com/office/drawing/2014/chart" uri="{C3380CC4-5D6E-409C-BE32-E72D297353CC}">
              <c16:uniqueId val="{00000004-2ADA-43F4-8628-825D187FD32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endParaRPr lang="en-US"/>
        </a:p>
      </c:txPr>
    </c:title>
    <c:autoTitleDeleted val="0"/>
    <c:plotArea>
      <c:layout/>
      <c:pieChart>
        <c:varyColors val="1"/>
        <c:ser>
          <c:idx val="0"/>
          <c:order val="0"/>
          <c:tx>
            <c:strRef>
              <c:f>Sheet1!$A$14</c:f>
              <c:strCache>
                <c:ptCount val="1"/>
                <c:pt idx="0">
                  <c:v>American Indian/Alaska Native</c:v>
                </c:pt>
              </c:strCache>
            </c:strRef>
          </c:tx>
          <c:spPr>
            <a:ln>
              <a:solidFill>
                <a:sysClr val="windowText" lastClr="000000"/>
              </a:solidFill>
            </a:ln>
          </c:spPr>
          <c:dPt>
            <c:idx val="0"/>
            <c:bubble3D val="0"/>
            <c:spPr>
              <a:solidFill>
                <a:srgbClr val="ED7D31"/>
              </a:solidFill>
              <a:ln w="19050">
                <a:solidFill>
                  <a:sysClr val="windowText" lastClr="000000"/>
                </a:solidFill>
              </a:ln>
              <a:effectLst/>
            </c:spPr>
            <c:extLst>
              <c:ext xmlns:c16="http://schemas.microsoft.com/office/drawing/2014/chart" uri="{C3380CC4-5D6E-409C-BE32-E72D297353CC}">
                <c16:uniqueId val="{00000001-322D-4C20-80A7-B19CD1D35FA6}"/>
              </c:ext>
            </c:extLst>
          </c:dPt>
          <c:dPt>
            <c:idx val="1"/>
            <c:bubble3D val="0"/>
            <c:spPr>
              <a:solidFill>
                <a:sysClr val="window" lastClr="FFFFFF"/>
              </a:solidFill>
              <a:ln w="19050">
                <a:solidFill>
                  <a:sysClr val="windowText" lastClr="000000"/>
                </a:solidFill>
              </a:ln>
              <a:effectLst/>
            </c:spPr>
            <c:extLst>
              <c:ext xmlns:c16="http://schemas.microsoft.com/office/drawing/2014/chart" uri="{C3380CC4-5D6E-409C-BE32-E72D297353CC}">
                <c16:uniqueId val="{00000003-322D-4C20-80A7-B19CD1D35FA6}"/>
              </c:ext>
            </c:extLst>
          </c:dPt>
          <c:dLbls>
            <c:dLbl>
              <c:idx val="0"/>
              <c:layout>
                <c:manualLayout>
                  <c:x val="-0.15916199789010543"/>
                  <c:y val="-0.13173222565241019"/>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22D-4C20-80A7-B19CD1D35FA6}"/>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val>
            <c:numRef>
              <c:f>Sheet1!$B$14:$C$14</c:f>
              <c:numCache>
                <c:formatCode>0%</c:formatCode>
                <c:ptCount val="2"/>
                <c:pt idx="0">
                  <c:v>0.62</c:v>
                </c:pt>
                <c:pt idx="1">
                  <c:v>0.38</c:v>
                </c:pt>
              </c:numCache>
            </c:numRef>
          </c:val>
          <c:extLst>
            <c:ext xmlns:c16="http://schemas.microsoft.com/office/drawing/2014/chart" uri="{C3380CC4-5D6E-409C-BE32-E72D297353CC}">
              <c16:uniqueId val="{00000004-322D-4C20-80A7-B19CD1D35FA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dirty="0"/>
              <a:t>Black/African American</a:t>
            </a:r>
          </a:p>
        </c:rich>
      </c:tx>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endParaRPr lang="en-US"/>
        </a:p>
      </c:txPr>
    </c:title>
    <c:autoTitleDeleted val="0"/>
    <c:plotArea>
      <c:layout/>
      <c:pieChart>
        <c:varyColors val="1"/>
        <c:ser>
          <c:idx val="0"/>
          <c:order val="0"/>
          <c:tx>
            <c:strRef>
              <c:f>Sheet1!$A$16</c:f>
              <c:strCache>
                <c:ptCount val="1"/>
                <c:pt idx="0">
                  <c:v>Black African American</c:v>
                </c:pt>
              </c:strCache>
            </c:strRef>
          </c:tx>
          <c:spPr>
            <a:ln>
              <a:solidFill>
                <a:sysClr val="windowText" lastClr="000000"/>
              </a:solidFill>
            </a:ln>
          </c:spPr>
          <c:dPt>
            <c:idx val="0"/>
            <c:bubble3D val="0"/>
            <c:spPr>
              <a:solidFill>
                <a:srgbClr val="FFC000"/>
              </a:solidFill>
              <a:ln w="19050">
                <a:solidFill>
                  <a:sysClr val="windowText" lastClr="000000"/>
                </a:solidFill>
              </a:ln>
              <a:effectLst/>
            </c:spPr>
            <c:extLst>
              <c:ext xmlns:c16="http://schemas.microsoft.com/office/drawing/2014/chart" uri="{C3380CC4-5D6E-409C-BE32-E72D297353CC}">
                <c16:uniqueId val="{00000001-F3BE-4DF1-9F50-A6AD05288E51}"/>
              </c:ext>
            </c:extLst>
          </c:dPt>
          <c:dPt>
            <c:idx val="1"/>
            <c:bubble3D val="0"/>
            <c:spPr>
              <a:solidFill>
                <a:sysClr val="window" lastClr="FFFFFF"/>
              </a:solidFill>
              <a:ln w="19050">
                <a:solidFill>
                  <a:sysClr val="windowText" lastClr="000000"/>
                </a:solidFill>
              </a:ln>
              <a:effectLst/>
            </c:spPr>
            <c:extLst>
              <c:ext xmlns:c16="http://schemas.microsoft.com/office/drawing/2014/chart" uri="{C3380CC4-5D6E-409C-BE32-E72D297353CC}">
                <c16:uniqueId val="{00000003-F3BE-4DF1-9F50-A6AD05288E51}"/>
              </c:ext>
            </c:extLst>
          </c:dPt>
          <c:dLbls>
            <c:dLbl>
              <c:idx val="0"/>
              <c:layout>
                <c:manualLayout>
                  <c:x val="-0.16133854805088677"/>
                  <c:y val="-0.1358889197220391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3BE-4DF1-9F50-A6AD05288E51}"/>
                </c:ext>
              </c:extLst>
            </c:dLbl>
            <c:dLbl>
              <c:idx val="1"/>
              <c:delete val="1"/>
              <c:extLst>
                <c:ext xmlns:c15="http://schemas.microsoft.com/office/drawing/2012/chart" uri="{CE6537A1-D6FC-4f65-9D91-7224C49458BB}"/>
                <c:ext xmlns:c16="http://schemas.microsoft.com/office/drawing/2014/chart" uri="{C3380CC4-5D6E-409C-BE32-E72D297353CC}">
                  <c16:uniqueId val="{00000003-F3BE-4DF1-9F50-A6AD05288E51}"/>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ysClr val="windowText" lastClr="000000"/>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Sheet1!$B$16:$C$16</c:f>
              <c:numCache>
                <c:formatCode>0%</c:formatCode>
                <c:ptCount val="2"/>
                <c:pt idx="0">
                  <c:v>0.63</c:v>
                </c:pt>
                <c:pt idx="1">
                  <c:v>0.37</c:v>
                </c:pt>
              </c:numCache>
            </c:numRef>
          </c:val>
          <c:extLst>
            <c:ext xmlns:c16="http://schemas.microsoft.com/office/drawing/2014/chart" uri="{C3380CC4-5D6E-409C-BE32-E72D297353CC}">
              <c16:uniqueId val="{00000004-F3BE-4DF1-9F50-A6AD05288E5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endParaRPr lang="en-US"/>
        </a:p>
      </c:txPr>
    </c:title>
    <c:autoTitleDeleted val="0"/>
    <c:plotArea>
      <c:layout/>
      <c:pieChart>
        <c:varyColors val="1"/>
        <c:ser>
          <c:idx val="0"/>
          <c:order val="0"/>
          <c:tx>
            <c:strRef>
              <c:f>Sheet1!$A$15</c:f>
              <c:strCache>
                <c:ptCount val="1"/>
                <c:pt idx="0">
                  <c:v>Asian</c:v>
                </c:pt>
              </c:strCache>
            </c:strRef>
          </c:tx>
          <c:spPr>
            <a:solidFill>
              <a:srgbClr val="A5A5A5"/>
            </a:solidFill>
            <a:ln>
              <a:solidFill>
                <a:sysClr val="windowText" lastClr="000000"/>
              </a:solidFill>
            </a:ln>
          </c:spPr>
          <c:dPt>
            <c:idx val="0"/>
            <c:bubble3D val="0"/>
            <c:spPr>
              <a:solidFill>
                <a:srgbClr val="A5A5A5"/>
              </a:solidFill>
              <a:ln w="19050">
                <a:solidFill>
                  <a:sysClr val="windowText" lastClr="000000"/>
                </a:solidFill>
              </a:ln>
              <a:effectLst/>
            </c:spPr>
            <c:extLst>
              <c:ext xmlns:c16="http://schemas.microsoft.com/office/drawing/2014/chart" uri="{C3380CC4-5D6E-409C-BE32-E72D297353CC}">
                <c16:uniqueId val="{00000001-1FFB-436F-93DB-764EA061F9AF}"/>
              </c:ext>
            </c:extLst>
          </c:dPt>
          <c:dPt>
            <c:idx val="1"/>
            <c:bubble3D val="0"/>
            <c:spPr>
              <a:solidFill>
                <a:sysClr val="window" lastClr="FFFFFF"/>
              </a:solidFill>
              <a:ln w="19050">
                <a:solidFill>
                  <a:sysClr val="windowText" lastClr="000000"/>
                </a:solidFill>
              </a:ln>
              <a:effectLst/>
            </c:spPr>
            <c:extLst>
              <c:ext xmlns:c16="http://schemas.microsoft.com/office/drawing/2014/chart" uri="{C3380CC4-5D6E-409C-BE32-E72D297353CC}">
                <c16:uniqueId val="{00000003-1FFB-436F-93DB-764EA061F9AF}"/>
              </c:ext>
            </c:extLst>
          </c:dPt>
          <c:dLbls>
            <c:dLbl>
              <c:idx val="0"/>
              <c:layout>
                <c:manualLayout>
                  <c:x val="-0.1481571894542206"/>
                  <c:y val="-0.182242706996427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FB-436F-93DB-764EA061F9AF}"/>
                </c:ext>
              </c:extLst>
            </c:dLbl>
            <c:dLbl>
              <c:idx val="1"/>
              <c:delete val="1"/>
              <c:extLst>
                <c:ext xmlns:c15="http://schemas.microsoft.com/office/drawing/2012/chart" uri="{CE6537A1-D6FC-4f65-9D91-7224C49458BB}"/>
                <c:ext xmlns:c16="http://schemas.microsoft.com/office/drawing/2014/chart" uri="{C3380CC4-5D6E-409C-BE32-E72D297353CC}">
                  <c16:uniqueId val="{00000003-1FFB-436F-93DB-764EA061F9AF}"/>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ysClr val="windowText" lastClr="000000"/>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Sheet1!$B$15:$C$15</c:f>
              <c:numCache>
                <c:formatCode>0%</c:formatCode>
                <c:ptCount val="2"/>
                <c:pt idx="0">
                  <c:v>0.67</c:v>
                </c:pt>
                <c:pt idx="1">
                  <c:v>0.33</c:v>
                </c:pt>
              </c:numCache>
            </c:numRef>
          </c:val>
          <c:extLst>
            <c:ext xmlns:c16="http://schemas.microsoft.com/office/drawing/2014/chart" uri="{C3380CC4-5D6E-409C-BE32-E72D297353CC}">
              <c16:uniqueId val="{00000004-1FFB-436F-93DB-764EA061F9A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endParaRPr lang="en-US"/>
        </a:p>
      </c:txPr>
    </c:title>
    <c:autoTitleDeleted val="0"/>
    <c:plotArea>
      <c:layout/>
      <c:pieChart>
        <c:varyColors val="1"/>
        <c:ser>
          <c:idx val="0"/>
          <c:order val="0"/>
          <c:tx>
            <c:strRef>
              <c:f>Sheet1!$A$20</c:f>
              <c:strCache>
                <c:ptCount val="1"/>
                <c:pt idx="0">
                  <c:v>Other</c:v>
                </c:pt>
              </c:strCache>
            </c:strRef>
          </c:tx>
          <c:spPr>
            <a:ln>
              <a:solidFill>
                <a:sysClr val="windowText" lastClr="000000"/>
              </a:solidFill>
            </a:ln>
          </c:spPr>
          <c:dPt>
            <c:idx val="0"/>
            <c:bubble3D val="0"/>
            <c:spPr>
              <a:solidFill>
                <a:srgbClr val="996633"/>
              </a:solidFill>
              <a:ln w="19050">
                <a:solidFill>
                  <a:sysClr val="windowText" lastClr="000000"/>
                </a:solidFill>
              </a:ln>
              <a:effectLst/>
            </c:spPr>
            <c:extLst>
              <c:ext xmlns:c16="http://schemas.microsoft.com/office/drawing/2014/chart" uri="{C3380CC4-5D6E-409C-BE32-E72D297353CC}">
                <c16:uniqueId val="{00000001-C27A-40D6-8718-CBF153EE7887}"/>
              </c:ext>
            </c:extLst>
          </c:dPt>
          <c:dPt>
            <c:idx val="1"/>
            <c:bubble3D val="0"/>
            <c:spPr>
              <a:noFill/>
              <a:ln w="19050">
                <a:solidFill>
                  <a:sysClr val="windowText" lastClr="000000"/>
                </a:solidFill>
              </a:ln>
              <a:effectLst/>
            </c:spPr>
            <c:extLst>
              <c:ext xmlns:c16="http://schemas.microsoft.com/office/drawing/2014/chart" uri="{C3380CC4-5D6E-409C-BE32-E72D297353CC}">
                <c16:uniqueId val="{00000003-C27A-40D6-8718-CBF153EE7887}"/>
              </c:ext>
            </c:extLst>
          </c:dPt>
          <c:dLbls>
            <c:dLbl>
              <c:idx val="0"/>
              <c:layout>
                <c:manualLayout>
                  <c:x val="-0.12530413414682004"/>
                  <c:y val="-0.23387137180539658"/>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27A-40D6-8718-CBF153EE7887}"/>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val>
            <c:numRef>
              <c:f>Sheet1!$B$20:$C$20</c:f>
              <c:numCache>
                <c:formatCode>0%</c:formatCode>
                <c:ptCount val="2"/>
                <c:pt idx="0">
                  <c:v>0.72</c:v>
                </c:pt>
                <c:pt idx="1">
                  <c:v>0.28000000000000003</c:v>
                </c:pt>
              </c:numCache>
            </c:numRef>
          </c:val>
          <c:extLst>
            <c:ext xmlns:c16="http://schemas.microsoft.com/office/drawing/2014/chart" uri="{C3380CC4-5D6E-409C-BE32-E72D297353CC}">
              <c16:uniqueId val="{00000004-C27A-40D6-8718-CBF153EE788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dirty="0"/>
              <a:t>2 or More Races</a:t>
            </a:r>
          </a:p>
        </c:rich>
      </c:tx>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endParaRPr lang="en-US"/>
        </a:p>
      </c:txPr>
    </c:title>
    <c:autoTitleDeleted val="0"/>
    <c:plotArea>
      <c:layout/>
      <c:pieChart>
        <c:varyColors val="1"/>
        <c:ser>
          <c:idx val="0"/>
          <c:order val="0"/>
          <c:tx>
            <c:strRef>
              <c:f>Sheet1!$A$13</c:f>
              <c:strCache>
                <c:ptCount val="1"/>
                <c:pt idx="0">
                  <c:v>2 or More races</c:v>
                </c:pt>
              </c:strCache>
            </c:strRef>
          </c:tx>
          <c:spPr>
            <a:ln>
              <a:solidFill>
                <a:sysClr val="windowText" lastClr="000000"/>
              </a:solidFill>
            </a:ln>
          </c:spPr>
          <c:dPt>
            <c:idx val="0"/>
            <c:bubble3D val="0"/>
            <c:spPr>
              <a:solidFill>
                <a:srgbClr val="5B9BD5"/>
              </a:solidFill>
              <a:ln w="19050">
                <a:solidFill>
                  <a:sysClr val="windowText" lastClr="000000"/>
                </a:solidFill>
              </a:ln>
              <a:effectLst/>
            </c:spPr>
            <c:extLst>
              <c:ext xmlns:c16="http://schemas.microsoft.com/office/drawing/2014/chart" uri="{C3380CC4-5D6E-409C-BE32-E72D297353CC}">
                <c16:uniqueId val="{00000001-FA76-413A-943A-C8251F4114B3}"/>
              </c:ext>
            </c:extLst>
          </c:dPt>
          <c:dPt>
            <c:idx val="1"/>
            <c:bubble3D val="0"/>
            <c:spPr>
              <a:solidFill>
                <a:sysClr val="window" lastClr="FFFFFF"/>
              </a:solidFill>
              <a:ln w="19050">
                <a:solidFill>
                  <a:sysClr val="windowText" lastClr="000000"/>
                </a:solidFill>
              </a:ln>
              <a:effectLst/>
            </c:spPr>
            <c:extLst>
              <c:ext xmlns:c16="http://schemas.microsoft.com/office/drawing/2014/chart" uri="{C3380CC4-5D6E-409C-BE32-E72D297353CC}">
                <c16:uniqueId val="{00000003-FA76-413A-943A-C8251F4114B3}"/>
              </c:ext>
            </c:extLst>
          </c:dPt>
          <c:dLbls>
            <c:dLbl>
              <c:idx val="0"/>
              <c:layout>
                <c:manualLayout>
                  <c:x val="-0.12437722718001543"/>
                  <c:y val="-0.28676862409460274"/>
                </c:manualLayout>
              </c:layout>
              <c:tx>
                <c:rich>
                  <a:bodyPr rot="0" spcFirstLastPara="1" vertOverflow="ellipsis" vert="horz" wrap="square" lIns="38100" tIns="19050" rIns="38100" bIns="19050" anchor="ctr" anchorCtr="1">
                    <a:noAutofit/>
                  </a:bodyPr>
                  <a:lstStyle/>
                  <a:p>
                    <a:pPr>
                      <a:defRPr sz="1400" b="0" i="0" u="none" strike="noStrike" kern="1200" baseline="0">
                        <a:solidFill>
                          <a:sysClr val="windowText" lastClr="000000"/>
                        </a:solidFill>
                        <a:latin typeface="+mn-lt"/>
                        <a:ea typeface="+mn-ea"/>
                        <a:cs typeface="+mn-cs"/>
                      </a:defRPr>
                    </a:pPr>
                    <a:fld id="{EA6CCDC4-F4B1-4B5F-B956-69FFF2D6B84B}" type="VALUE">
                      <a:rPr lang="en-US" sz="1400">
                        <a:solidFill>
                          <a:sysClr val="windowText" lastClr="000000"/>
                        </a:solidFill>
                      </a:rPr>
                      <a:pPr>
                        <a:defRPr sz="1400">
                          <a:solidFill>
                            <a:sysClr val="windowText" lastClr="000000"/>
                          </a:solidFill>
                        </a:defRPr>
                      </a:pPr>
                      <a:t>[VALUE]</a:t>
                    </a:fld>
                    <a:endParaRPr lang="en-US"/>
                  </a:p>
                </c:rich>
              </c:tx>
              <c:spPr>
                <a:noFill/>
                <a:ln>
                  <a:noFill/>
                </a:ln>
                <a:effectLst/>
              </c:spPr>
              <c:txPr>
                <a:bodyPr rot="0" spcFirstLastPara="1" vertOverflow="ellipsis" vert="horz" wrap="square" lIns="38100" tIns="19050" rIns="38100" bIns="19050" anchor="ctr" anchorCtr="1">
                  <a:noAutofit/>
                </a:bodyPr>
                <a:lstStyle/>
                <a:p>
                  <a:pPr>
                    <a:defRPr sz="1400" b="0" i="0" u="none" strike="noStrike" kern="1200" baseline="0">
                      <a:solidFill>
                        <a:sysClr val="windowText" lastClr="000000"/>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15:layout>
                    <c:manualLayout>
                      <c:w val="0.12654177602799649"/>
                      <c:h val="0.16196777486147565"/>
                    </c:manualLayout>
                  </c15:layout>
                  <c15:dlblFieldTable/>
                  <c15:showDataLabelsRange val="0"/>
                </c:ext>
                <c:ext xmlns:c16="http://schemas.microsoft.com/office/drawing/2014/chart" uri="{C3380CC4-5D6E-409C-BE32-E72D297353CC}">
                  <c16:uniqueId val="{00000001-FA76-413A-943A-C8251F4114B3}"/>
                </c:ext>
              </c:extLst>
            </c:dLbl>
            <c:dLbl>
              <c:idx val="1"/>
              <c:delete val="1"/>
              <c:extLst>
                <c:ext xmlns:c15="http://schemas.microsoft.com/office/drawing/2012/chart" uri="{CE6537A1-D6FC-4f65-9D91-7224C49458BB}"/>
                <c:ext xmlns:c16="http://schemas.microsoft.com/office/drawing/2014/chart" uri="{C3380CC4-5D6E-409C-BE32-E72D297353CC}">
                  <c16:uniqueId val="{00000003-FA76-413A-943A-C8251F4114B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ysClr val="windowText" lastClr="000000"/>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Sheet1!$B$12:$C$12</c:f>
              <c:strCache>
                <c:ptCount val="2"/>
                <c:pt idx="0">
                  <c:v>%</c:v>
                </c:pt>
                <c:pt idx="1">
                  <c:v>Total</c:v>
                </c:pt>
              </c:strCache>
            </c:strRef>
          </c:cat>
          <c:val>
            <c:numRef>
              <c:f>Sheet1!$B$13:$C$13</c:f>
              <c:numCache>
                <c:formatCode>0%</c:formatCode>
                <c:ptCount val="2"/>
                <c:pt idx="0">
                  <c:v>0.76</c:v>
                </c:pt>
                <c:pt idx="1">
                  <c:v>0.24</c:v>
                </c:pt>
              </c:numCache>
            </c:numRef>
          </c:val>
          <c:extLst>
            <c:ext xmlns:c16="http://schemas.microsoft.com/office/drawing/2014/chart" uri="{C3380CC4-5D6E-409C-BE32-E72D297353CC}">
              <c16:uniqueId val="{00000004-FA76-413A-943A-C8251F4114B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solidFill>
                  <a:sysClr val="windowText" lastClr="000000"/>
                </a:solidFill>
              </a:rPr>
              <a:t>White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Sheet1!$A$19</c:f>
              <c:strCache>
                <c:ptCount val="1"/>
                <c:pt idx="0">
                  <c:v>White</c:v>
                </c:pt>
              </c:strCache>
            </c:strRef>
          </c:tx>
          <c:spPr>
            <a:solidFill>
              <a:schemeClr val="bg1"/>
            </a:solidFill>
            <a:ln>
              <a:solidFill>
                <a:sysClr val="windowText" lastClr="000000"/>
              </a:solidFill>
            </a:ln>
          </c:spPr>
          <c:dPt>
            <c:idx val="0"/>
            <c:bubble3D val="0"/>
            <c:spPr>
              <a:solidFill>
                <a:srgbClr val="9966FF"/>
              </a:solidFill>
              <a:ln w="19050">
                <a:solidFill>
                  <a:sysClr val="windowText" lastClr="000000"/>
                </a:solidFill>
              </a:ln>
              <a:effectLst/>
            </c:spPr>
            <c:extLst>
              <c:ext xmlns:c16="http://schemas.microsoft.com/office/drawing/2014/chart" uri="{C3380CC4-5D6E-409C-BE32-E72D297353CC}">
                <c16:uniqueId val="{00000001-996B-4ADF-BAAB-F95F7E14AF5B}"/>
              </c:ext>
            </c:extLst>
          </c:dPt>
          <c:dPt>
            <c:idx val="1"/>
            <c:bubble3D val="0"/>
            <c:spPr>
              <a:solidFill>
                <a:schemeClr val="bg1"/>
              </a:solidFill>
              <a:ln w="19050">
                <a:solidFill>
                  <a:sysClr val="windowText" lastClr="000000"/>
                </a:solidFill>
              </a:ln>
              <a:effectLst/>
            </c:spPr>
            <c:extLst>
              <c:ext xmlns:c16="http://schemas.microsoft.com/office/drawing/2014/chart" uri="{C3380CC4-5D6E-409C-BE32-E72D297353CC}">
                <c16:uniqueId val="{00000003-996B-4ADF-BAAB-F95F7E14AF5B}"/>
              </c:ext>
            </c:extLst>
          </c:dPt>
          <c:dLbls>
            <c:dLbl>
              <c:idx val="0"/>
              <c:layout>
                <c:manualLayout>
                  <c:x val="-7.6234657673067918E-2"/>
                  <c:y val="-0.31509841556149104"/>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96B-4ADF-BAAB-F95F7E14AF5B}"/>
                </c:ext>
              </c:extLst>
            </c:dLbl>
            <c:dLbl>
              <c:idx val="1"/>
              <c:delete val="1"/>
              <c:extLst>
                <c:ext xmlns:c15="http://schemas.microsoft.com/office/drawing/2012/chart" uri="{CE6537A1-D6FC-4f65-9D91-7224C49458BB}"/>
                <c:ext xmlns:c16="http://schemas.microsoft.com/office/drawing/2014/chart" uri="{C3380CC4-5D6E-409C-BE32-E72D297353CC}">
                  <c16:uniqueId val="{00000003-996B-4ADF-BAAB-F95F7E14AF5B}"/>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ysClr val="windowText" lastClr="000000"/>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Sheet1!$B$19:$C$19</c:f>
              <c:numCache>
                <c:formatCode>0%</c:formatCode>
                <c:ptCount val="2"/>
                <c:pt idx="0">
                  <c:v>0.84</c:v>
                </c:pt>
                <c:pt idx="1">
                  <c:v>0.16</c:v>
                </c:pt>
              </c:numCache>
            </c:numRef>
          </c:val>
          <c:extLst>
            <c:ext xmlns:c16="http://schemas.microsoft.com/office/drawing/2014/chart" uri="{C3380CC4-5D6E-409C-BE32-E72D297353CC}">
              <c16:uniqueId val="{00000004-996B-4ADF-BAAB-F95F7E14AF5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9F2430-F5FC-4CF7-B67E-1ADE5CD548B8}" type="doc">
      <dgm:prSet loTypeId="urn:microsoft.com/office/officeart/2005/8/layout/balance1" loCatId="relationship" qsTypeId="urn:microsoft.com/office/officeart/2005/8/quickstyle/simple5" qsCatId="simple" csTypeId="urn:microsoft.com/office/officeart/2005/8/colors/colorful1" csCatId="colorful" phldr="1"/>
      <dgm:spPr/>
      <dgm:t>
        <a:bodyPr/>
        <a:lstStyle/>
        <a:p>
          <a:endParaRPr lang="en-US"/>
        </a:p>
      </dgm:t>
    </dgm:pt>
    <dgm:pt modelId="{563C6459-46CF-42D2-B17A-9E9BB7684960}">
      <dgm:prSet phldrT="[Text]" custT="1"/>
      <dgm:spPr>
        <a:solidFill>
          <a:schemeClr val="bg1">
            <a:alpha val="90000"/>
          </a:schemeClr>
        </a:solidFill>
        <a:ln>
          <a:solidFill>
            <a:schemeClr val="tx1">
              <a:alpha val="90000"/>
            </a:schemeClr>
          </a:solidFill>
        </a:ln>
      </dgm:spPr>
      <dgm:t>
        <a:bodyPr/>
        <a:lstStyle/>
        <a:p>
          <a:r>
            <a:rPr lang="en-US" sz="1500" b="1" dirty="0"/>
            <a:t>Graduation Rate</a:t>
          </a:r>
        </a:p>
        <a:p>
          <a:r>
            <a:rPr lang="en-US" sz="1500" b="1" dirty="0"/>
            <a:t> </a:t>
          </a:r>
          <a:r>
            <a:rPr lang="en-US" sz="1500" b="1" u="none" dirty="0"/>
            <a:t>≥</a:t>
          </a:r>
          <a:r>
            <a:rPr lang="en-US" sz="1500" b="1" dirty="0"/>
            <a:t>83%*</a:t>
          </a:r>
        </a:p>
      </dgm:t>
    </dgm:pt>
    <dgm:pt modelId="{3DE4735B-438D-4414-A8B5-A7FC6D009593}" type="parTrans" cxnId="{6800BEEA-937D-4C52-9AB6-835FEF2347A0}">
      <dgm:prSet/>
      <dgm:spPr/>
      <dgm:t>
        <a:bodyPr/>
        <a:lstStyle/>
        <a:p>
          <a:endParaRPr lang="en-US" b="1">
            <a:solidFill>
              <a:schemeClr val="tx1"/>
            </a:solidFill>
          </a:endParaRPr>
        </a:p>
      </dgm:t>
    </dgm:pt>
    <dgm:pt modelId="{D666D4C5-EDC7-47F2-8506-952E111A13FD}" type="sibTrans" cxnId="{6800BEEA-937D-4C52-9AB6-835FEF2347A0}">
      <dgm:prSet/>
      <dgm:spPr/>
      <dgm:t>
        <a:bodyPr/>
        <a:lstStyle/>
        <a:p>
          <a:endParaRPr lang="en-US" b="1">
            <a:solidFill>
              <a:schemeClr val="tx1"/>
            </a:solidFill>
          </a:endParaRPr>
        </a:p>
      </dgm:t>
    </dgm:pt>
    <dgm:pt modelId="{8F84EDA4-0BF5-4668-9639-E6212157C527}">
      <dgm:prSet phldrT="[Text]" custT="1"/>
      <dgm:spPr>
        <a:solidFill>
          <a:srgbClr val="A26BFF"/>
        </a:solidFill>
        <a:ln>
          <a:solidFill>
            <a:schemeClr val="tx1"/>
          </a:solidFill>
        </a:ln>
      </dgm:spPr>
      <dgm:t>
        <a:bodyPr/>
        <a:lstStyle/>
        <a:p>
          <a:r>
            <a:rPr lang="en-US" sz="1000" b="1" dirty="0">
              <a:solidFill>
                <a:schemeClr val="tx1"/>
              </a:solidFill>
            </a:rPr>
            <a:t>White </a:t>
          </a:r>
        </a:p>
        <a:p>
          <a:r>
            <a:rPr lang="en-US" sz="1000" b="1" dirty="0">
              <a:solidFill>
                <a:schemeClr val="tx1"/>
              </a:solidFill>
            </a:rPr>
            <a:t>1,175/1,376=85% </a:t>
          </a:r>
        </a:p>
      </dgm:t>
    </dgm:pt>
    <dgm:pt modelId="{53A57F11-D686-4E0A-9F88-9F0690D1CEE5}" type="parTrans" cxnId="{F89558A8-5454-4910-B547-5E788C3C9D6B}">
      <dgm:prSet/>
      <dgm:spPr/>
      <dgm:t>
        <a:bodyPr/>
        <a:lstStyle/>
        <a:p>
          <a:endParaRPr lang="en-US" b="1">
            <a:solidFill>
              <a:schemeClr val="tx1"/>
            </a:solidFill>
          </a:endParaRPr>
        </a:p>
      </dgm:t>
    </dgm:pt>
    <dgm:pt modelId="{D98E0904-6B88-47A5-B307-66E8892B68B0}" type="sibTrans" cxnId="{F89558A8-5454-4910-B547-5E788C3C9D6B}">
      <dgm:prSet/>
      <dgm:spPr/>
      <dgm:t>
        <a:bodyPr/>
        <a:lstStyle/>
        <a:p>
          <a:endParaRPr lang="en-US" b="1">
            <a:solidFill>
              <a:schemeClr val="tx1"/>
            </a:solidFill>
          </a:endParaRPr>
        </a:p>
      </dgm:t>
    </dgm:pt>
    <dgm:pt modelId="{88163230-3EDE-44FE-8667-3C7DDEE8D9BD}">
      <dgm:prSet phldrT="[Text]"/>
      <dgm:spPr>
        <a:noFill/>
        <a:ln>
          <a:solidFill>
            <a:schemeClr val="tx1">
              <a:alpha val="90000"/>
            </a:schemeClr>
          </a:solidFill>
        </a:ln>
      </dgm:spPr>
      <dgm:t>
        <a:bodyPr/>
        <a:lstStyle/>
        <a:p>
          <a:r>
            <a:rPr lang="en-US" b="1" dirty="0"/>
            <a:t>Graduation Rate &lt;82% </a:t>
          </a:r>
        </a:p>
      </dgm:t>
    </dgm:pt>
    <dgm:pt modelId="{579B73E1-1554-4131-9BB1-BD6683628162}" type="parTrans" cxnId="{3103CA7C-8617-4C5E-A9CF-6084E69236A1}">
      <dgm:prSet/>
      <dgm:spPr/>
      <dgm:t>
        <a:bodyPr/>
        <a:lstStyle/>
        <a:p>
          <a:endParaRPr lang="en-US" b="1">
            <a:solidFill>
              <a:schemeClr val="tx1"/>
            </a:solidFill>
          </a:endParaRPr>
        </a:p>
      </dgm:t>
    </dgm:pt>
    <dgm:pt modelId="{5302E2BC-CA0F-447A-89E5-643C1897E7EA}" type="sibTrans" cxnId="{3103CA7C-8617-4C5E-A9CF-6084E69236A1}">
      <dgm:prSet/>
      <dgm:spPr/>
      <dgm:t>
        <a:bodyPr/>
        <a:lstStyle/>
        <a:p>
          <a:endParaRPr lang="en-US" b="1">
            <a:solidFill>
              <a:schemeClr val="tx1"/>
            </a:solidFill>
          </a:endParaRPr>
        </a:p>
      </dgm:t>
    </dgm:pt>
    <dgm:pt modelId="{9D50A7DF-B21B-4215-8E82-D5387F19EC5C}">
      <dgm:prSet phldrT="[Text]" custT="1"/>
      <dgm:spPr>
        <a:solidFill>
          <a:srgbClr val="FFC000"/>
        </a:solidFill>
        <a:ln>
          <a:solidFill>
            <a:schemeClr val="tx1"/>
          </a:solidFill>
        </a:ln>
      </dgm:spPr>
      <dgm:t>
        <a:bodyPr/>
        <a:lstStyle/>
        <a:p>
          <a:r>
            <a:rPr lang="en-US" sz="1000" b="1" dirty="0">
              <a:solidFill>
                <a:schemeClr val="tx1"/>
              </a:solidFill>
            </a:rPr>
            <a:t>Black/African American </a:t>
          </a:r>
        </a:p>
        <a:p>
          <a:r>
            <a:rPr lang="en-US" sz="1000" b="1" dirty="0">
              <a:solidFill>
                <a:schemeClr val="tx1"/>
              </a:solidFill>
            </a:rPr>
            <a:t>416/633=66%</a:t>
          </a:r>
        </a:p>
      </dgm:t>
    </dgm:pt>
    <dgm:pt modelId="{1FBB4C00-B0C2-489B-B3F7-3882FD1CC96B}" type="parTrans" cxnId="{1EB170AA-C096-48F5-857A-328D68F0B671}">
      <dgm:prSet/>
      <dgm:spPr/>
      <dgm:t>
        <a:bodyPr/>
        <a:lstStyle/>
        <a:p>
          <a:endParaRPr lang="en-US" b="1">
            <a:solidFill>
              <a:schemeClr val="tx1"/>
            </a:solidFill>
          </a:endParaRPr>
        </a:p>
      </dgm:t>
    </dgm:pt>
    <dgm:pt modelId="{11771198-B695-4F37-83FF-1D0AD6872A58}" type="sibTrans" cxnId="{1EB170AA-C096-48F5-857A-328D68F0B671}">
      <dgm:prSet/>
      <dgm:spPr/>
      <dgm:t>
        <a:bodyPr/>
        <a:lstStyle/>
        <a:p>
          <a:endParaRPr lang="en-US" b="1">
            <a:solidFill>
              <a:schemeClr val="tx1"/>
            </a:solidFill>
          </a:endParaRPr>
        </a:p>
      </dgm:t>
    </dgm:pt>
    <dgm:pt modelId="{1F747EB4-FD90-48A5-839A-87F44B7122B8}">
      <dgm:prSet phldrT="[Text]" custT="1"/>
      <dgm:spPr>
        <a:solidFill>
          <a:srgbClr val="ED7D31"/>
        </a:solidFill>
        <a:ln>
          <a:solidFill>
            <a:schemeClr val="tx1"/>
          </a:solidFill>
        </a:ln>
      </dgm:spPr>
      <dgm:t>
        <a:bodyPr/>
        <a:lstStyle/>
        <a:p>
          <a:r>
            <a:rPr lang="en-US" sz="900" b="1" dirty="0">
              <a:solidFill>
                <a:schemeClr val="tx1"/>
              </a:solidFill>
            </a:rPr>
            <a:t>American Indian/          Alaska Native       17/32=53%</a:t>
          </a:r>
        </a:p>
      </dgm:t>
    </dgm:pt>
    <dgm:pt modelId="{1FABACD7-8125-460D-A17F-05B11C8366C5}" type="parTrans" cxnId="{18B71093-6EE9-4815-82A0-B0543764249F}">
      <dgm:prSet/>
      <dgm:spPr/>
      <dgm:t>
        <a:bodyPr/>
        <a:lstStyle/>
        <a:p>
          <a:endParaRPr lang="en-US" b="1">
            <a:solidFill>
              <a:schemeClr val="tx1"/>
            </a:solidFill>
          </a:endParaRPr>
        </a:p>
      </dgm:t>
    </dgm:pt>
    <dgm:pt modelId="{BC51E06A-322D-4931-8DE4-50F45C5D2DC7}" type="sibTrans" cxnId="{18B71093-6EE9-4815-82A0-B0543764249F}">
      <dgm:prSet/>
      <dgm:spPr/>
      <dgm:t>
        <a:bodyPr/>
        <a:lstStyle/>
        <a:p>
          <a:endParaRPr lang="en-US" b="1">
            <a:solidFill>
              <a:schemeClr val="tx1"/>
            </a:solidFill>
          </a:endParaRPr>
        </a:p>
      </dgm:t>
    </dgm:pt>
    <dgm:pt modelId="{6799C3A7-B7F9-48AA-B687-C25DFD8AFAD5}">
      <dgm:prSet phldrT="[Text]" custT="1"/>
      <dgm:spPr>
        <a:solidFill>
          <a:srgbClr val="70AD47"/>
        </a:solidFill>
        <a:ln>
          <a:solidFill>
            <a:schemeClr val="tx1"/>
          </a:solidFill>
        </a:ln>
      </dgm:spPr>
      <dgm:t>
        <a:bodyPr/>
        <a:lstStyle/>
        <a:p>
          <a:r>
            <a:rPr lang="en-US" sz="1000" b="1" dirty="0">
              <a:solidFill>
                <a:schemeClr val="tx1"/>
              </a:solidFill>
            </a:rPr>
            <a:t>Hispanic/Latino </a:t>
          </a:r>
        </a:p>
        <a:p>
          <a:r>
            <a:rPr lang="en-US" sz="1000" b="1" dirty="0">
              <a:solidFill>
                <a:schemeClr val="tx1"/>
              </a:solidFill>
            </a:rPr>
            <a:t>248/428=58%</a:t>
          </a:r>
        </a:p>
      </dgm:t>
    </dgm:pt>
    <dgm:pt modelId="{7E916522-628A-4E8B-89CA-D2A721AFD617}" type="parTrans" cxnId="{24ED7865-3DC7-4AAB-A4C6-4B59EBC99F37}">
      <dgm:prSet/>
      <dgm:spPr/>
      <dgm:t>
        <a:bodyPr/>
        <a:lstStyle/>
        <a:p>
          <a:endParaRPr lang="en-US" b="1">
            <a:solidFill>
              <a:schemeClr val="tx1"/>
            </a:solidFill>
          </a:endParaRPr>
        </a:p>
      </dgm:t>
    </dgm:pt>
    <dgm:pt modelId="{4954BCBF-C754-4FDA-8AC1-DFBC5D7226CD}" type="sibTrans" cxnId="{24ED7865-3DC7-4AAB-A4C6-4B59EBC99F37}">
      <dgm:prSet/>
      <dgm:spPr/>
      <dgm:t>
        <a:bodyPr/>
        <a:lstStyle/>
        <a:p>
          <a:endParaRPr lang="en-US" b="1">
            <a:solidFill>
              <a:schemeClr val="tx1"/>
            </a:solidFill>
          </a:endParaRPr>
        </a:p>
      </dgm:t>
    </dgm:pt>
    <dgm:pt modelId="{3D188C74-1009-4D65-A2F1-FA4AB9A64312}">
      <dgm:prSet phldrT="[Text]" custT="1"/>
      <dgm:spPr>
        <a:solidFill>
          <a:srgbClr val="FF99FF"/>
        </a:solidFill>
        <a:ln>
          <a:solidFill>
            <a:schemeClr val="tx1"/>
          </a:solidFill>
        </a:ln>
      </dgm:spPr>
      <dgm:t>
        <a:bodyPr/>
        <a:lstStyle/>
        <a:p>
          <a:r>
            <a:rPr lang="en-US" sz="900" b="1" dirty="0">
              <a:solidFill>
                <a:schemeClr val="tx1"/>
              </a:solidFill>
            </a:rPr>
            <a:t>Native Hawaiian/                  Other Pacific Islander 18/23=78% </a:t>
          </a:r>
        </a:p>
      </dgm:t>
    </dgm:pt>
    <dgm:pt modelId="{BB57BA39-DCA5-4881-AF9B-95F9E8C547ED}" type="sibTrans" cxnId="{DF22F52F-3982-4C7E-9C9E-58CD36EA34D3}">
      <dgm:prSet/>
      <dgm:spPr/>
      <dgm:t>
        <a:bodyPr/>
        <a:lstStyle/>
        <a:p>
          <a:endParaRPr lang="en-US" b="1">
            <a:solidFill>
              <a:schemeClr val="tx1"/>
            </a:solidFill>
          </a:endParaRPr>
        </a:p>
      </dgm:t>
    </dgm:pt>
    <dgm:pt modelId="{1C830505-8879-48B9-9B57-1D39CEF68E0F}" type="parTrans" cxnId="{DF22F52F-3982-4C7E-9C9E-58CD36EA34D3}">
      <dgm:prSet/>
      <dgm:spPr/>
      <dgm:t>
        <a:bodyPr/>
        <a:lstStyle/>
        <a:p>
          <a:endParaRPr lang="en-US" b="1">
            <a:solidFill>
              <a:schemeClr val="tx1"/>
            </a:solidFill>
          </a:endParaRPr>
        </a:p>
      </dgm:t>
    </dgm:pt>
    <dgm:pt modelId="{DE528D4B-FF63-437D-A201-00B177187B9D}">
      <dgm:prSet phldrT="[Text]" custT="1"/>
      <dgm:spPr>
        <a:solidFill>
          <a:srgbClr val="5B9BD5"/>
        </a:solidFill>
        <a:ln>
          <a:solidFill>
            <a:schemeClr val="tx1"/>
          </a:solidFill>
        </a:ln>
      </dgm:spPr>
      <dgm:t>
        <a:bodyPr/>
        <a:lstStyle/>
        <a:p>
          <a:r>
            <a:rPr lang="en-US" sz="1000" b="1" dirty="0">
              <a:solidFill>
                <a:schemeClr val="tx1"/>
              </a:solidFill>
            </a:rPr>
            <a:t>2 Or More Races </a:t>
          </a:r>
        </a:p>
        <a:p>
          <a:r>
            <a:rPr lang="en-US" sz="1000" b="1" dirty="0">
              <a:solidFill>
                <a:schemeClr val="tx1"/>
              </a:solidFill>
            </a:rPr>
            <a:t>128/176=73%</a:t>
          </a:r>
        </a:p>
      </dgm:t>
    </dgm:pt>
    <dgm:pt modelId="{9083B7B1-E30D-4F11-8152-1725A7334F14}" type="sibTrans" cxnId="{2B6EDA0A-2D62-43F4-BDD2-5290C6374872}">
      <dgm:prSet/>
      <dgm:spPr/>
      <dgm:t>
        <a:bodyPr/>
        <a:lstStyle/>
        <a:p>
          <a:endParaRPr lang="en-US"/>
        </a:p>
      </dgm:t>
    </dgm:pt>
    <dgm:pt modelId="{9FB5D80A-E221-4925-B1FE-4108C9F7BE8F}" type="parTrans" cxnId="{2B6EDA0A-2D62-43F4-BDD2-5290C6374872}">
      <dgm:prSet/>
      <dgm:spPr/>
      <dgm:t>
        <a:bodyPr/>
        <a:lstStyle/>
        <a:p>
          <a:endParaRPr lang="en-US"/>
        </a:p>
      </dgm:t>
    </dgm:pt>
    <dgm:pt modelId="{D73EEF25-1C86-4436-9D32-1FE10D3CB904}">
      <dgm:prSet phldrT="[Text]" custT="1"/>
      <dgm:spPr>
        <a:solidFill>
          <a:srgbClr val="A5A5A5"/>
        </a:solidFill>
        <a:ln>
          <a:solidFill>
            <a:schemeClr val="tx1"/>
          </a:solidFill>
        </a:ln>
      </dgm:spPr>
      <dgm:t>
        <a:bodyPr/>
        <a:lstStyle/>
        <a:p>
          <a:endParaRPr lang="en-US" sz="1100" b="1" dirty="0"/>
        </a:p>
        <a:p>
          <a:r>
            <a:rPr lang="en-US" sz="1000" b="1" dirty="0">
              <a:solidFill>
                <a:schemeClr val="tx1"/>
              </a:solidFill>
            </a:rPr>
            <a:t>Asian </a:t>
          </a:r>
        </a:p>
        <a:p>
          <a:r>
            <a:rPr lang="en-US" sz="1000" b="1" dirty="0">
              <a:solidFill>
                <a:schemeClr val="tx1"/>
              </a:solidFill>
            </a:rPr>
            <a:t>571/685=83%</a:t>
          </a:r>
        </a:p>
        <a:p>
          <a:r>
            <a:rPr lang="en-US" sz="900" b="1" dirty="0"/>
            <a:t> </a:t>
          </a:r>
        </a:p>
      </dgm:t>
    </dgm:pt>
    <dgm:pt modelId="{8DC37785-DF10-412E-B652-4A5628DEEC09}" type="parTrans" cxnId="{1C30FFF2-8B22-4CEB-89FF-4A2971F8E6C9}">
      <dgm:prSet/>
      <dgm:spPr/>
      <dgm:t>
        <a:bodyPr/>
        <a:lstStyle/>
        <a:p>
          <a:endParaRPr lang="en-US"/>
        </a:p>
      </dgm:t>
    </dgm:pt>
    <dgm:pt modelId="{50B004CB-98E7-4367-BBE9-C6FCBC4C5119}" type="sibTrans" cxnId="{1C30FFF2-8B22-4CEB-89FF-4A2971F8E6C9}">
      <dgm:prSet/>
      <dgm:spPr/>
      <dgm:t>
        <a:bodyPr/>
        <a:lstStyle/>
        <a:p>
          <a:endParaRPr lang="en-US"/>
        </a:p>
      </dgm:t>
    </dgm:pt>
    <dgm:pt modelId="{08DDE1C2-64B6-49DC-B443-1DE33625981E}" type="pres">
      <dgm:prSet presAssocID="{FE9F2430-F5FC-4CF7-B67E-1ADE5CD548B8}" presName="outerComposite" presStyleCnt="0">
        <dgm:presLayoutVars>
          <dgm:chMax val="2"/>
          <dgm:animLvl val="lvl"/>
          <dgm:resizeHandles val="exact"/>
        </dgm:presLayoutVars>
      </dgm:prSet>
      <dgm:spPr/>
    </dgm:pt>
    <dgm:pt modelId="{D4666D51-A2B9-4695-9FB8-97D2EBDCCD1E}" type="pres">
      <dgm:prSet presAssocID="{FE9F2430-F5FC-4CF7-B67E-1ADE5CD548B8}" presName="dummyMaxCanvas" presStyleCnt="0"/>
      <dgm:spPr/>
    </dgm:pt>
    <dgm:pt modelId="{4B1A5BBD-4C18-41CD-AFE2-1999C908496E}" type="pres">
      <dgm:prSet presAssocID="{FE9F2430-F5FC-4CF7-B67E-1ADE5CD548B8}" presName="parentComposite" presStyleCnt="0"/>
      <dgm:spPr/>
    </dgm:pt>
    <dgm:pt modelId="{6A1C7A46-E60D-4EAE-B587-058817E3DFBE}" type="pres">
      <dgm:prSet presAssocID="{FE9F2430-F5FC-4CF7-B67E-1ADE5CD548B8}" presName="parent1" presStyleLbl="alignAccFollowNode1" presStyleIdx="0" presStyleCnt="4" custScaleX="107835" custScaleY="65231" custLinFactNeighborX="2897" custLinFactNeighborY="34914">
        <dgm:presLayoutVars>
          <dgm:chMax val="4"/>
        </dgm:presLayoutVars>
      </dgm:prSet>
      <dgm:spPr/>
    </dgm:pt>
    <dgm:pt modelId="{54EBE7F1-5CA7-4B8A-B04F-63B0BBDB2CE0}" type="pres">
      <dgm:prSet presAssocID="{FE9F2430-F5FC-4CF7-B67E-1ADE5CD548B8}" presName="parent2" presStyleLbl="alignAccFollowNode1" presStyleIdx="1" presStyleCnt="4" custScaleY="60263" custLinFactNeighborX="5568" custLinFactNeighborY="32430">
        <dgm:presLayoutVars>
          <dgm:chMax val="4"/>
        </dgm:presLayoutVars>
      </dgm:prSet>
      <dgm:spPr/>
    </dgm:pt>
    <dgm:pt modelId="{34BE5872-7709-411E-BA24-99375F895C73}" type="pres">
      <dgm:prSet presAssocID="{FE9F2430-F5FC-4CF7-B67E-1ADE5CD548B8}" presName="childrenComposite" presStyleCnt="0"/>
      <dgm:spPr/>
    </dgm:pt>
    <dgm:pt modelId="{BD61E9B8-E2A9-4CEC-87DB-63979A5903AE}" type="pres">
      <dgm:prSet presAssocID="{FE9F2430-F5FC-4CF7-B67E-1ADE5CD548B8}" presName="dummyMaxCanvas_ChildArea" presStyleCnt="0"/>
      <dgm:spPr/>
    </dgm:pt>
    <dgm:pt modelId="{9BBDBD6A-9747-4C01-A0EE-E13948DDFA72}" type="pres">
      <dgm:prSet presAssocID="{FE9F2430-F5FC-4CF7-B67E-1ADE5CD548B8}" presName="fulcrum" presStyleLbl="alignAccFollowNode1" presStyleIdx="2" presStyleCnt="4" custScaleX="103485" custScaleY="51443" custLinFactNeighborX="-1913" custLinFactNeighborY="24279"/>
      <dgm:spPr>
        <a:solidFill>
          <a:schemeClr val="bg1">
            <a:lumMod val="75000"/>
            <a:alpha val="90000"/>
          </a:schemeClr>
        </a:solidFill>
        <a:ln>
          <a:solidFill>
            <a:schemeClr val="tx1">
              <a:alpha val="90000"/>
            </a:schemeClr>
          </a:solidFill>
        </a:ln>
      </dgm:spPr>
    </dgm:pt>
    <dgm:pt modelId="{4089BFAF-2A39-41BD-BFE1-E2D0CC971C76}" type="pres">
      <dgm:prSet presAssocID="{FE9F2430-F5FC-4CF7-B67E-1ADE5CD548B8}" presName="balance_34" presStyleLbl="alignAccFollowNode1" presStyleIdx="3" presStyleCnt="4" custScaleX="100670" custLinFactNeighborX="694" custLinFactNeighborY="69882">
        <dgm:presLayoutVars>
          <dgm:bulletEnabled val="1"/>
        </dgm:presLayoutVars>
      </dgm:prSet>
      <dgm:spPr>
        <a:solidFill>
          <a:schemeClr val="bg1">
            <a:lumMod val="75000"/>
            <a:alpha val="90000"/>
          </a:schemeClr>
        </a:solidFill>
        <a:ln>
          <a:solidFill>
            <a:schemeClr val="tx1">
              <a:alpha val="90000"/>
            </a:schemeClr>
          </a:solidFill>
        </a:ln>
      </dgm:spPr>
    </dgm:pt>
    <dgm:pt modelId="{DA501B20-AF3E-43B5-8331-1179432455C3}" type="pres">
      <dgm:prSet presAssocID="{FE9F2430-F5FC-4CF7-B67E-1ADE5CD548B8}" presName="right_34_1" presStyleLbl="node1" presStyleIdx="0" presStyleCnt="7" custScaleX="79956" custScaleY="67987" custLinFactNeighborX="4869" custLinFactNeighborY="-45847">
        <dgm:presLayoutVars>
          <dgm:bulletEnabled val="1"/>
        </dgm:presLayoutVars>
      </dgm:prSet>
      <dgm:spPr/>
    </dgm:pt>
    <dgm:pt modelId="{31CD3E13-0780-4DD7-8507-44BEF132488F}" type="pres">
      <dgm:prSet presAssocID="{FE9F2430-F5FC-4CF7-B67E-1ADE5CD548B8}" presName="right_34_2" presStyleLbl="node1" presStyleIdx="1" presStyleCnt="7" custScaleX="80071" custScaleY="68133" custLinFactY="65276" custLinFactNeighborX="-2207" custLinFactNeighborY="100000">
        <dgm:presLayoutVars>
          <dgm:bulletEnabled val="1"/>
        </dgm:presLayoutVars>
      </dgm:prSet>
      <dgm:spPr/>
    </dgm:pt>
    <dgm:pt modelId="{8AD329B4-F8C3-4453-B393-A5B6C170620B}" type="pres">
      <dgm:prSet presAssocID="{FE9F2430-F5FC-4CF7-B67E-1ADE5CD548B8}" presName="right_34_3" presStyleLbl="node1" presStyleIdx="2" presStyleCnt="7" custScaleX="79962" custScaleY="68693" custLinFactY="93332" custLinFactNeighborX="-2851" custLinFactNeighborY="100000">
        <dgm:presLayoutVars>
          <dgm:bulletEnabled val="1"/>
        </dgm:presLayoutVars>
      </dgm:prSet>
      <dgm:spPr/>
    </dgm:pt>
    <dgm:pt modelId="{89CF5718-C626-4213-B446-DFA04250AF0B}" type="pres">
      <dgm:prSet presAssocID="{FE9F2430-F5FC-4CF7-B67E-1ADE5CD548B8}" presName="right_34_4" presStyleLbl="node1" presStyleIdx="3" presStyleCnt="7" custScaleX="80103" custScaleY="67887" custLinFactY="60557" custLinFactNeighborX="-1427" custLinFactNeighborY="100000">
        <dgm:presLayoutVars>
          <dgm:bulletEnabled val="1"/>
        </dgm:presLayoutVars>
      </dgm:prSet>
      <dgm:spPr/>
    </dgm:pt>
    <dgm:pt modelId="{CE836981-B6DC-4E87-9BC4-074BCF6DCC72}" type="pres">
      <dgm:prSet presAssocID="{FE9F2430-F5FC-4CF7-B67E-1ADE5CD548B8}" presName="left_34_1" presStyleLbl="node1" presStyleIdx="4" presStyleCnt="7" custScaleX="79934" custScaleY="68694" custLinFactNeighborX="-10796" custLinFactNeighborY="15466">
        <dgm:presLayoutVars>
          <dgm:bulletEnabled val="1"/>
        </dgm:presLayoutVars>
      </dgm:prSet>
      <dgm:spPr/>
    </dgm:pt>
    <dgm:pt modelId="{4DB8AD68-6299-4CD1-A056-8473393AA3E0}" type="pres">
      <dgm:prSet presAssocID="{FE9F2430-F5FC-4CF7-B67E-1ADE5CD548B8}" presName="left_34_2" presStyleLbl="node1" presStyleIdx="5" presStyleCnt="7" custScaleX="80174" custScaleY="68155" custLinFactX="48287" custLinFactNeighborX="100000" custLinFactNeighborY="-53397">
        <dgm:presLayoutVars>
          <dgm:bulletEnabled val="1"/>
        </dgm:presLayoutVars>
      </dgm:prSet>
      <dgm:spPr/>
    </dgm:pt>
    <dgm:pt modelId="{1E5F1257-C2D9-468C-A14E-C85C96F0A853}" type="pres">
      <dgm:prSet presAssocID="{FE9F2430-F5FC-4CF7-B67E-1ADE5CD548B8}" presName="left_34_3" presStyleLbl="node1" presStyleIdx="6" presStyleCnt="7" custScaleX="79952" custScaleY="68575" custLinFactY="100000" custLinFactNeighborX="-17685" custLinFactNeighborY="151891">
        <dgm:presLayoutVars>
          <dgm:bulletEnabled val="1"/>
        </dgm:presLayoutVars>
      </dgm:prSet>
      <dgm:spPr/>
    </dgm:pt>
  </dgm:ptLst>
  <dgm:cxnLst>
    <dgm:cxn modelId="{3FF26527-DB8F-490C-BBFF-B020C2F5BA77}" type="presOf" srcId="{8F84EDA4-0BF5-4668-9639-E6212157C527}" destId="{CE836981-B6DC-4E87-9BC4-074BCF6DCC72}" srcOrd="0" destOrd="0" presId="urn:microsoft.com/office/officeart/2005/8/layout/balance1"/>
    <dgm:cxn modelId="{1C30FFF2-8B22-4CEB-89FF-4A2971F8E6C9}" srcId="{563C6459-46CF-42D2-B17A-9E9BB7684960}" destId="{D73EEF25-1C86-4436-9D32-1FE10D3CB904}" srcOrd="2" destOrd="0" parTransId="{8DC37785-DF10-412E-B652-4A5628DEEC09}" sibTransId="{50B004CB-98E7-4367-BBE9-C6FCBC4C5119}"/>
    <dgm:cxn modelId="{24ED7865-3DC7-4AAB-A4C6-4B59EBC99F37}" srcId="{88163230-3EDE-44FE-8667-3C7DDEE8D9BD}" destId="{6799C3A7-B7F9-48AA-B687-C25DFD8AFAD5}" srcOrd="2" destOrd="0" parTransId="{7E916522-628A-4E8B-89CA-D2A721AFD617}" sibTransId="{4954BCBF-C754-4FDA-8AC1-DFBC5D7226CD}"/>
    <dgm:cxn modelId="{18B71093-6EE9-4815-82A0-B0543764249F}" srcId="{88163230-3EDE-44FE-8667-3C7DDEE8D9BD}" destId="{1F747EB4-FD90-48A5-839A-87F44B7122B8}" srcOrd="1" destOrd="0" parTransId="{1FABACD7-8125-460D-A17F-05B11C8366C5}" sibTransId="{BC51E06A-322D-4931-8DE4-50F45C5D2DC7}"/>
    <dgm:cxn modelId="{6800BEEA-937D-4C52-9AB6-835FEF2347A0}" srcId="{FE9F2430-F5FC-4CF7-B67E-1ADE5CD548B8}" destId="{563C6459-46CF-42D2-B17A-9E9BB7684960}" srcOrd="0" destOrd="0" parTransId="{3DE4735B-438D-4414-A8B5-A7FC6D009593}" sibTransId="{D666D4C5-EDC7-47F2-8506-952E111A13FD}"/>
    <dgm:cxn modelId="{93FDA625-8D9E-4444-8399-84A158F7364B}" type="presOf" srcId="{D73EEF25-1C86-4436-9D32-1FE10D3CB904}" destId="{1E5F1257-C2D9-468C-A14E-C85C96F0A853}" srcOrd="0" destOrd="0" presId="urn:microsoft.com/office/officeart/2005/8/layout/balance1"/>
    <dgm:cxn modelId="{2B6EDA0A-2D62-43F4-BDD2-5290C6374872}" srcId="{88163230-3EDE-44FE-8667-3C7DDEE8D9BD}" destId="{DE528D4B-FF63-437D-A201-00B177187B9D}" srcOrd="3" destOrd="0" parTransId="{9FB5D80A-E221-4925-B1FE-4108C9F7BE8F}" sibTransId="{9083B7B1-E30D-4F11-8152-1725A7334F14}"/>
    <dgm:cxn modelId="{DF22F52F-3982-4C7E-9C9E-58CD36EA34D3}" srcId="{563C6459-46CF-42D2-B17A-9E9BB7684960}" destId="{3D188C74-1009-4D65-A2F1-FA4AB9A64312}" srcOrd="1" destOrd="0" parTransId="{1C830505-8879-48B9-9B57-1D39CEF68E0F}" sibTransId="{BB57BA39-DCA5-4881-AF9B-95F9E8C547ED}"/>
    <dgm:cxn modelId="{E77E9470-9A1F-463D-85BE-A6F71B2076DD}" type="presOf" srcId="{6799C3A7-B7F9-48AA-B687-C25DFD8AFAD5}" destId="{8AD329B4-F8C3-4453-B393-A5B6C170620B}" srcOrd="0" destOrd="0" presId="urn:microsoft.com/office/officeart/2005/8/layout/balance1"/>
    <dgm:cxn modelId="{6D611B2A-C4D4-4B95-93C7-AA24260A9D88}" type="presOf" srcId="{DE528D4B-FF63-437D-A201-00B177187B9D}" destId="{89CF5718-C626-4213-B446-DFA04250AF0B}" srcOrd="0" destOrd="0" presId="urn:microsoft.com/office/officeart/2005/8/layout/balance1"/>
    <dgm:cxn modelId="{F89558A8-5454-4910-B547-5E788C3C9D6B}" srcId="{563C6459-46CF-42D2-B17A-9E9BB7684960}" destId="{8F84EDA4-0BF5-4668-9639-E6212157C527}" srcOrd="0" destOrd="0" parTransId="{53A57F11-D686-4E0A-9F88-9F0690D1CEE5}" sibTransId="{D98E0904-6B88-47A5-B307-66E8892B68B0}"/>
    <dgm:cxn modelId="{0E2BDABB-8910-4F67-8F2C-8117BE550F2A}" type="presOf" srcId="{FE9F2430-F5FC-4CF7-B67E-1ADE5CD548B8}" destId="{08DDE1C2-64B6-49DC-B443-1DE33625981E}" srcOrd="0" destOrd="0" presId="urn:microsoft.com/office/officeart/2005/8/layout/balance1"/>
    <dgm:cxn modelId="{1EB170AA-C096-48F5-857A-328D68F0B671}" srcId="{88163230-3EDE-44FE-8667-3C7DDEE8D9BD}" destId="{9D50A7DF-B21B-4215-8E82-D5387F19EC5C}" srcOrd="0" destOrd="0" parTransId="{1FBB4C00-B0C2-489B-B3F7-3882FD1CC96B}" sibTransId="{11771198-B695-4F37-83FF-1D0AD6872A58}"/>
    <dgm:cxn modelId="{34858E43-0B8D-43B1-B6C6-705C2E6E8BD6}" type="presOf" srcId="{3D188C74-1009-4D65-A2F1-FA4AB9A64312}" destId="{4DB8AD68-6299-4CD1-A056-8473393AA3E0}" srcOrd="0" destOrd="0" presId="urn:microsoft.com/office/officeart/2005/8/layout/balance1"/>
    <dgm:cxn modelId="{3103CA7C-8617-4C5E-A9CF-6084E69236A1}" srcId="{FE9F2430-F5FC-4CF7-B67E-1ADE5CD548B8}" destId="{88163230-3EDE-44FE-8667-3C7DDEE8D9BD}" srcOrd="1" destOrd="0" parTransId="{579B73E1-1554-4131-9BB1-BD6683628162}" sibTransId="{5302E2BC-CA0F-447A-89E5-643C1897E7EA}"/>
    <dgm:cxn modelId="{78B332F5-2797-47DE-8A88-CE28DA203466}" type="presOf" srcId="{9D50A7DF-B21B-4215-8E82-D5387F19EC5C}" destId="{DA501B20-AF3E-43B5-8331-1179432455C3}" srcOrd="0" destOrd="0" presId="urn:microsoft.com/office/officeart/2005/8/layout/balance1"/>
    <dgm:cxn modelId="{49120526-91B1-4676-AED2-AAA49CE6A5C4}" type="presOf" srcId="{1F747EB4-FD90-48A5-839A-87F44B7122B8}" destId="{31CD3E13-0780-4DD7-8507-44BEF132488F}" srcOrd="0" destOrd="0" presId="urn:microsoft.com/office/officeart/2005/8/layout/balance1"/>
    <dgm:cxn modelId="{686909CC-F86D-4149-A3F0-36F991767DA1}" type="presOf" srcId="{563C6459-46CF-42D2-B17A-9E9BB7684960}" destId="{6A1C7A46-E60D-4EAE-B587-058817E3DFBE}" srcOrd="0" destOrd="0" presId="urn:microsoft.com/office/officeart/2005/8/layout/balance1"/>
    <dgm:cxn modelId="{9E919113-59A2-4900-9592-5E88E5741597}" type="presOf" srcId="{88163230-3EDE-44FE-8667-3C7DDEE8D9BD}" destId="{54EBE7F1-5CA7-4B8A-B04F-63B0BBDB2CE0}" srcOrd="0" destOrd="0" presId="urn:microsoft.com/office/officeart/2005/8/layout/balance1"/>
    <dgm:cxn modelId="{12F57DFB-4EBD-41EF-9139-43479C9A21BC}" type="presParOf" srcId="{08DDE1C2-64B6-49DC-B443-1DE33625981E}" destId="{D4666D51-A2B9-4695-9FB8-97D2EBDCCD1E}" srcOrd="0" destOrd="0" presId="urn:microsoft.com/office/officeart/2005/8/layout/balance1"/>
    <dgm:cxn modelId="{7DA85089-DFDF-4997-B69E-8FF4C2093D92}" type="presParOf" srcId="{08DDE1C2-64B6-49DC-B443-1DE33625981E}" destId="{4B1A5BBD-4C18-41CD-AFE2-1999C908496E}" srcOrd="1" destOrd="0" presId="urn:microsoft.com/office/officeart/2005/8/layout/balance1"/>
    <dgm:cxn modelId="{BC277778-E2ED-4B3A-A15C-13CB665F5A95}" type="presParOf" srcId="{4B1A5BBD-4C18-41CD-AFE2-1999C908496E}" destId="{6A1C7A46-E60D-4EAE-B587-058817E3DFBE}" srcOrd="0" destOrd="0" presId="urn:microsoft.com/office/officeart/2005/8/layout/balance1"/>
    <dgm:cxn modelId="{DAE133D5-296D-4636-BFA9-781446142F5C}" type="presParOf" srcId="{4B1A5BBD-4C18-41CD-AFE2-1999C908496E}" destId="{54EBE7F1-5CA7-4B8A-B04F-63B0BBDB2CE0}" srcOrd="1" destOrd="0" presId="urn:microsoft.com/office/officeart/2005/8/layout/balance1"/>
    <dgm:cxn modelId="{5CEF0C8D-C90E-4D8A-B8D2-07CE38C86D2E}" type="presParOf" srcId="{08DDE1C2-64B6-49DC-B443-1DE33625981E}" destId="{34BE5872-7709-411E-BA24-99375F895C73}" srcOrd="2" destOrd="0" presId="urn:microsoft.com/office/officeart/2005/8/layout/balance1"/>
    <dgm:cxn modelId="{F6F50538-EE1D-4133-BCF4-A0C99B565049}" type="presParOf" srcId="{34BE5872-7709-411E-BA24-99375F895C73}" destId="{BD61E9B8-E2A9-4CEC-87DB-63979A5903AE}" srcOrd="0" destOrd="0" presId="urn:microsoft.com/office/officeart/2005/8/layout/balance1"/>
    <dgm:cxn modelId="{F9F2EE53-835C-4F5B-B6A5-67A0A2DA9686}" type="presParOf" srcId="{34BE5872-7709-411E-BA24-99375F895C73}" destId="{9BBDBD6A-9747-4C01-A0EE-E13948DDFA72}" srcOrd="1" destOrd="0" presId="urn:microsoft.com/office/officeart/2005/8/layout/balance1"/>
    <dgm:cxn modelId="{A3C27617-E094-4C6A-9957-B3B32FBE8BBA}" type="presParOf" srcId="{34BE5872-7709-411E-BA24-99375F895C73}" destId="{4089BFAF-2A39-41BD-BFE1-E2D0CC971C76}" srcOrd="2" destOrd="0" presId="urn:microsoft.com/office/officeart/2005/8/layout/balance1"/>
    <dgm:cxn modelId="{6A4F9E94-A36A-42AC-93FE-96D571AEEA06}" type="presParOf" srcId="{34BE5872-7709-411E-BA24-99375F895C73}" destId="{DA501B20-AF3E-43B5-8331-1179432455C3}" srcOrd="3" destOrd="0" presId="urn:microsoft.com/office/officeart/2005/8/layout/balance1"/>
    <dgm:cxn modelId="{CB4C9C22-8471-4DC7-9B9B-7BE13C8110D5}" type="presParOf" srcId="{34BE5872-7709-411E-BA24-99375F895C73}" destId="{31CD3E13-0780-4DD7-8507-44BEF132488F}" srcOrd="4" destOrd="0" presId="urn:microsoft.com/office/officeart/2005/8/layout/balance1"/>
    <dgm:cxn modelId="{FD6EDF45-5E2F-4F7C-B750-ED8DC91B874C}" type="presParOf" srcId="{34BE5872-7709-411E-BA24-99375F895C73}" destId="{8AD329B4-F8C3-4453-B393-A5B6C170620B}" srcOrd="5" destOrd="0" presId="urn:microsoft.com/office/officeart/2005/8/layout/balance1"/>
    <dgm:cxn modelId="{08EAD45C-A85D-4770-BCBA-71361DBED274}" type="presParOf" srcId="{34BE5872-7709-411E-BA24-99375F895C73}" destId="{89CF5718-C626-4213-B446-DFA04250AF0B}" srcOrd="6" destOrd="0" presId="urn:microsoft.com/office/officeart/2005/8/layout/balance1"/>
    <dgm:cxn modelId="{358969B4-FFF4-46FA-A7D0-667A172E76B0}" type="presParOf" srcId="{34BE5872-7709-411E-BA24-99375F895C73}" destId="{CE836981-B6DC-4E87-9BC4-074BCF6DCC72}" srcOrd="7" destOrd="0" presId="urn:microsoft.com/office/officeart/2005/8/layout/balance1"/>
    <dgm:cxn modelId="{CFFD15E9-A671-47F3-BD14-510454E1AC1D}" type="presParOf" srcId="{34BE5872-7709-411E-BA24-99375F895C73}" destId="{4DB8AD68-6299-4CD1-A056-8473393AA3E0}" srcOrd="8" destOrd="0" presId="urn:microsoft.com/office/officeart/2005/8/layout/balance1"/>
    <dgm:cxn modelId="{CD1CA8E4-DD15-4B68-AC54-8BF5D851199F}" type="presParOf" srcId="{34BE5872-7709-411E-BA24-99375F895C73}" destId="{1E5F1257-C2D9-468C-A14E-C85C96F0A853}" srcOrd="9" destOrd="0" presId="urn:microsoft.com/office/officeart/2005/8/layout/balance1"/>
  </dgm:cxnLst>
  <dgm:bg/>
  <dgm:whole>
    <a:ln>
      <a:solidFill>
        <a:schemeClr val="tx1"/>
      </a:solidFill>
    </a:ln>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FE9F2430-F5FC-4CF7-B67E-1ADE5CD548B8}" type="doc">
      <dgm:prSet loTypeId="urn:microsoft.com/office/officeart/2005/8/layout/balance1" loCatId="relationship" qsTypeId="urn:microsoft.com/office/officeart/2005/8/quickstyle/simple5" qsCatId="simple" csTypeId="urn:microsoft.com/office/officeart/2005/8/colors/colorful1" csCatId="colorful" phldr="1"/>
      <dgm:spPr/>
      <dgm:t>
        <a:bodyPr/>
        <a:lstStyle/>
        <a:p>
          <a:endParaRPr lang="en-US"/>
        </a:p>
      </dgm:t>
    </dgm:pt>
    <dgm:pt modelId="{563C6459-46CF-42D2-B17A-9E9BB7684960}">
      <dgm:prSet phldrT="[Text]"/>
      <dgm:spPr>
        <a:solidFill>
          <a:schemeClr val="bg1">
            <a:alpha val="90000"/>
          </a:schemeClr>
        </a:solidFill>
        <a:ln>
          <a:solidFill>
            <a:schemeClr val="tx1">
              <a:alpha val="90000"/>
            </a:schemeClr>
          </a:solidFill>
        </a:ln>
      </dgm:spPr>
      <dgm:t>
        <a:bodyPr/>
        <a:lstStyle/>
        <a:p>
          <a:r>
            <a:rPr lang="en-US" b="1" dirty="0"/>
            <a:t>Graduation Rate </a:t>
          </a:r>
          <a:r>
            <a:rPr lang="en-US" b="1" u="none" dirty="0"/>
            <a:t>≥</a:t>
          </a:r>
          <a:r>
            <a:rPr lang="en-US" b="1" dirty="0"/>
            <a:t>83%*</a:t>
          </a:r>
        </a:p>
      </dgm:t>
    </dgm:pt>
    <dgm:pt modelId="{3DE4735B-438D-4414-A8B5-A7FC6D009593}" type="parTrans" cxnId="{6800BEEA-937D-4C52-9AB6-835FEF2347A0}">
      <dgm:prSet/>
      <dgm:spPr/>
      <dgm:t>
        <a:bodyPr/>
        <a:lstStyle/>
        <a:p>
          <a:endParaRPr lang="en-US" b="1">
            <a:solidFill>
              <a:schemeClr val="tx1"/>
            </a:solidFill>
          </a:endParaRPr>
        </a:p>
      </dgm:t>
    </dgm:pt>
    <dgm:pt modelId="{D666D4C5-EDC7-47F2-8506-952E111A13FD}" type="sibTrans" cxnId="{6800BEEA-937D-4C52-9AB6-835FEF2347A0}">
      <dgm:prSet/>
      <dgm:spPr/>
      <dgm:t>
        <a:bodyPr/>
        <a:lstStyle/>
        <a:p>
          <a:endParaRPr lang="en-US" b="1">
            <a:solidFill>
              <a:schemeClr val="tx1"/>
            </a:solidFill>
          </a:endParaRPr>
        </a:p>
      </dgm:t>
    </dgm:pt>
    <dgm:pt modelId="{8F84EDA4-0BF5-4668-9639-E6212157C527}">
      <dgm:prSet phldrT="[Text]" custT="1"/>
      <dgm:spPr>
        <a:solidFill>
          <a:srgbClr val="A26BFF"/>
        </a:solidFill>
        <a:ln>
          <a:solidFill>
            <a:schemeClr val="tx1"/>
          </a:solidFill>
        </a:ln>
      </dgm:spPr>
      <dgm:t>
        <a:bodyPr/>
        <a:lstStyle/>
        <a:p>
          <a:r>
            <a:rPr lang="en-US" sz="1000" b="1" dirty="0">
              <a:solidFill>
                <a:schemeClr val="tx1"/>
              </a:solidFill>
            </a:rPr>
            <a:t>White </a:t>
          </a:r>
        </a:p>
        <a:p>
          <a:r>
            <a:rPr lang="en-US" sz="1000" b="1" dirty="0">
              <a:solidFill>
                <a:schemeClr val="tx1"/>
              </a:solidFill>
            </a:rPr>
            <a:t>760/833=91% </a:t>
          </a:r>
        </a:p>
      </dgm:t>
    </dgm:pt>
    <dgm:pt modelId="{53A57F11-D686-4E0A-9F88-9F0690D1CEE5}" type="parTrans" cxnId="{F89558A8-5454-4910-B547-5E788C3C9D6B}">
      <dgm:prSet/>
      <dgm:spPr/>
      <dgm:t>
        <a:bodyPr/>
        <a:lstStyle/>
        <a:p>
          <a:endParaRPr lang="en-US" b="1">
            <a:solidFill>
              <a:schemeClr val="tx1"/>
            </a:solidFill>
          </a:endParaRPr>
        </a:p>
      </dgm:t>
    </dgm:pt>
    <dgm:pt modelId="{D98E0904-6B88-47A5-B307-66E8892B68B0}" type="sibTrans" cxnId="{F89558A8-5454-4910-B547-5E788C3C9D6B}">
      <dgm:prSet/>
      <dgm:spPr/>
      <dgm:t>
        <a:bodyPr/>
        <a:lstStyle/>
        <a:p>
          <a:endParaRPr lang="en-US" b="1">
            <a:solidFill>
              <a:schemeClr val="tx1"/>
            </a:solidFill>
          </a:endParaRPr>
        </a:p>
      </dgm:t>
    </dgm:pt>
    <dgm:pt modelId="{88163230-3EDE-44FE-8667-3C7DDEE8D9BD}">
      <dgm:prSet phldrT="[Text]"/>
      <dgm:spPr>
        <a:noFill/>
        <a:ln>
          <a:solidFill>
            <a:schemeClr val="tx1">
              <a:alpha val="90000"/>
            </a:schemeClr>
          </a:solidFill>
        </a:ln>
      </dgm:spPr>
      <dgm:t>
        <a:bodyPr/>
        <a:lstStyle/>
        <a:p>
          <a:r>
            <a:rPr lang="en-US" b="1" dirty="0"/>
            <a:t>Graduation Rate &lt;82% </a:t>
          </a:r>
        </a:p>
      </dgm:t>
    </dgm:pt>
    <dgm:pt modelId="{579B73E1-1554-4131-9BB1-BD6683628162}" type="parTrans" cxnId="{3103CA7C-8617-4C5E-A9CF-6084E69236A1}">
      <dgm:prSet/>
      <dgm:spPr/>
      <dgm:t>
        <a:bodyPr/>
        <a:lstStyle/>
        <a:p>
          <a:endParaRPr lang="en-US" b="1">
            <a:solidFill>
              <a:schemeClr val="tx1"/>
            </a:solidFill>
          </a:endParaRPr>
        </a:p>
      </dgm:t>
    </dgm:pt>
    <dgm:pt modelId="{5302E2BC-CA0F-447A-89E5-643C1897E7EA}" type="sibTrans" cxnId="{3103CA7C-8617-4C5E-A9CF-6084E69236A1}">
      <dgm:prSet/>
      <dgm:spPr/>
      <dgm:t>
        <a:bodyPr/>
        <a:lstStyle/>
        <a:p>
          <a:endParaRPr lang="en-US" b="1">
            <a:solidFill>
              <a:schemeClr val="tx1"/>
            </a:solidFill>
          </a:endParaRPr>
        </a:p>
      </dgm:t>
    </dgm:pt>
    <dgm:pt modelId="{9D50A7DF-B21B-4215-8E82-D5387F19EC5C}">
      <dgm:prSet phldrT="[Text]" custT="1"/>
      <dgm:spPr>
        <a:solidFill>
          <a:srgbClr val="FFC000"/>
        </a:solidFill>
        <a:ln>
          <a:solidFill>
            <a:schemeClr val="tx1"/>
          </a:solidFill>
        </a:ln>
      </dgm:spPr>
      <dgm:t>
        <a:bodyPr/>
        <a:lstStyle/>
        <a:p>
          <a:r>
            <a:rPr lang="en-US" sz="1000" b="1" dirty="0">
              <a:solidFill>
                <a:schemeClr val="tx1"/>
              </a:solidFill>
            </a:rPr>
            <a:t>Black/African American </a:t>
          </a:r>
        </a:p>
        <a:p>
          <a:r>
            <a:rPr lang="en-US" sz="1000" b="1" dirty="0">
              <a:solidFill>
                <a:schemeClr val="tx1"/>
              </a:solidFill>
            </a:rPr>
            <a:t>65/94=69%</a:t>
          </a:r>
        </a:p>
      </dgm:t>
    </dgm:pt>
    <dgm:pt modelId="{1FBB4C00-B0C2-489B-B3F7-3882FD1CC96B}" type="parTrans" cxnId="{1EB170AA-C096-48F5-857A-328D68F0B671}">
      <dgm:prSet/>
      <dgm:spPr/>
      <dgm:t>
        <a:bodyPr/>
        <a:lstStyle/>
        <a:p>
          <a:endParaRPr lang="en-US" b="1">
            <a:solidFill>
              <a:schemeClr val="tx1"/>
            </a:solidFill>
          </a:endParaRPr>
        </a:p>
      </dgm:t>
    </dgm:pt>
    <dgm:pt modelId="{11771198-B695-4F37-83FF-1D0AD6872A58}" type="sibTrans" cxnId="{1EB170AA-C096-48F5-857A-328D68F0B671}">
      <dgm:prSet/>
      <dgm:spPr/>
      <dgm:t>
        <a:bodyPr/>
        <a:lstStyle/>
        <a:p>
          <a:endParaRPr lang="en-US" b="1">
            <a:solidFill>
              <a:schemeClr val="tx1"/>
            </a:solidFill>
          </a:endParaRPr>
        </a:p>
      </dgm:t>
    </dgm:pt>
    <dgm:pt modelId="{1F747EB4-FD90-48A5-839A-87F44B7122B8}">
      <dgm:prSet phldrT="[Text]" custT="1"/>
      <dgm:spPr>
        <a:solidFill>
          <a:srgbClr val="ED7D31"/>
        </a:solidFill>
        <a:ln>
          <a:solidFill>
            <a:schemeClr val="tx1"/>
          </a:solidFill>
        </a:ln>
      </dgm:spPr>
      <dgm:t>
        <a:bodyPr/>
        <a:lstStyle/>
        <a:p>
          <a:r>
            <a:rPr lang="en-US" sz="900" b="1" dirty="0">
              <a:solidFill>
                <a:schemeClr val="tx1"/>
              </a:solidFill>
            </a:rPr>
            <a:t>American Indian/          Alaska Native           8/11=73%</a:t>
          </a:r>
          <a:endParaRPr lang="en-US" sz="1000" b="1" dirty="0">
            <a:solidFill>
              <a:schemeClr val="tx1"/>
            </a:solidFill>
          </a:endParaRPr>
        </a:p>
      </dgm:t>
    </dgm:pt>
    <dgm:pt modelId="{1FABACD7-8125-460D-A17F-05B11C8366C5}" type="parTrans" cxnId="{18B71093-6EE9-4815-82A0-B0543764249F}">
      <dgm:prSet/>
      <dgm:spPr/>
      <dgm:t>
        <a:bodyPr/>
        <a:lstStyle/>
        <a:p>
          <a:endParaRPr lang="en-US" b="1">
            <a:solidFill>
              <a:schemeClr val="tx1"/>
            </a:solidFill>
          </a:endParaRPr>
        </a:p>
      </dgm:t>
    </dgm:pt>
    <dgm:pt modelId="{BC51E06A-322D-4931-8DE4-50F45C5D2DC7}" type="sibTrans" cxnId="{18B71093-6EE9-4815-82A0-B0543764249F}">
      <dgm:prSet/>
      <dgm:spPr/>
      <dgm:t>
        <a:bodyPr/>
        <a:lstStyle/>
        <a:p>
          <a:endParaRPr lang="en-US" b="1">
            <a:solidFill>
              <a:schemeClr val="tx1"/>
            </a:solidFill>
          </a:endParaRPr>
        </a:p>
      </dgm:t>
    </dgm:pt>
    <dgm:pt modelId="{6799C3A7-B7F9-48AA-B687-C25DFD8AFAD5}">
      <dgm:prSet phldrT="[Text]" custT="1"/>
      <dgm:spPr>
        <a:solidFill>
          <a:srgbClr val="70AD47"/>
        </a:solidFill>
        <a:ln>
          <a:solidFill>
            <a:schemeClr val="tx1"/>
          </a:solidFill>
        </a:ln>
      </dgm:spPr>
      <dgm:t>
        <a:bodyPr/>
        <a:lstStyle/>
        <a:p>
          <a:r>
            <a:rPr lang="en-US" sz="1000" b="1" dirty="0">
              <a:solidFill>
                <a:schemeClr val="tx1"/>
              </a:solidFill>
            </a:rPr>
            <a:t>Hispanic/Latino </a:t>
          </a:r>
        </a:p>
        <a:p>
          <a:r>
            <a:rPr lang="en-US" sz="1000" b="1" dirty="0">
              <a:solidFill>
                <a:schemeClr val="tx1"/>
              </a:solidFill>
            </a:rPr>
            <a:t>95/127=75%</a:t>
          </a:r>
        </a:p>
      </dgm:t>
    </dgm:pt>
    <dgm:pt modelId="{7E916522-628A-4E8B-89CA-D2A721AFD617}" type="parTrans" cxnId="{24ED7865-3DC7-4AAB-A4C6-4B59EBC99F37}">
      <dgm:prSet/>
      <dgm:spPr/>
      <dgm:t>
        <a:bodyPr/>
        <a:lstStyle/>
        <a:p>
          <a:endParaRPr lang="en-US" b="1">
            <a:solidFill>
              <a:schemeClr val="tx1"/>
            </a:solidFill>
          </a:endParaRPr>
        </a:p>
      </dgm:t>
    </dgm:pt>
    <dgm:pt modelId="{4954BCBF-C754-4FDA-8AC1-DFBC5D7226CD}" type="sibTrans" cxnId="{24ED7865-3DC7-4AAB-A4C6-4B59EBC99F37}">
      <dgm:prSet/>
      <dgm:spPr/>
      <dgm:t>
        <a:bodyPr/>
        <a:lstStyle/>
        <a:p>
          <a:endParaRPr lang="en-US" b="1">
            <a:solidFill>
              <a:schemeClr val="tx1"/>
            </a:solidFill>
          </a:endParaRPr>
        </a:p>
      </dgm:t>
    </dgm:pt>
    <dgm:pt modelId="{3D188C74-1009-4D65-A2F1-FA4AB9A64312}">
      <dgm:prSet phldrT="[Text]" custT="1"/>
      <dgm:spPr>
        <a:solidFill>
          <a:srgbClr val="FF99FF"/>
        </a:solidFill>
        <a:ln>
          <a:solidFill>
            <a:schemeClr val="tx1"/>
          </a:solidFill>
        </a:ln>
      </dgm:spPr>
      <dgm:t>
        <a:bodyPr/>
        <a:lstStyle/>
        <a:p>
          <a:r>
            <a:rPr lang="en-US" sz="900" b="1" dirty="0">
              <a:solidFill>
                <a:schemeClr val="tx1"/>
              </a:solidFill>
            </a:rPr>
            <a:t>Native Hawaiian/                  Other Pacific Islander    2/2=100% </a:t>
          </a:r>
        </a:p>
      </dgm:t>
    </dgm:pt>
    <dgm:pt modelId="{BB57BA39-DCA5-4881-AF9B-95F9E8C547ED}" type="sibTrans" cxnId="{DF22F52F-3982-4C7E-9C9E-58CD36EA34D3}">
      <dgm:prSet/>
      <dgm:spPr/>
      <dgm:t>
        <a:bodyPr/>
        <a:lstStyle/>
        <a:p>
          <a:endParaRPr lang="en-US" b="1">
            <a:solidFill>
              <a:schemeClr val="tx1"/>
            </a:solidFill>
          </a:endParaRPr>
        </a:p>
      </dgm:t>
    </dgm:pt>
    <dgm:pt modelId="{1C830505-8879-48B9-9B57-1D39CEF68E0F}" type="parTrans" cxnId="{DF22F52F-3982-4C7E-9C9E-58CD36EA34D3}">
      <dgm:prSet/>
      <dgm:spPr/>
      <dgm:t>
        <a:bodyPr/>
        <a:lstStyle/>
        <a:p>
          <a:endParaRPr lang="en-US" b="1">
            <a:solidFill>
              <a:schemeClr val="tx1"/>
            </a:solidFill>
          </a:endParaRPr>
        </a:p>
      </dgm:t>
    </dgm:pt>
    <dgm:pt modelId="{DE528D4B-FF63-437D-A201-00B177187B9D}">
      <dgm:prSet phldrT="[Text]" custT="1"/>
      <dgm:spPr>
        <a:solidFill>
          <a:srgbClr val="5B9BD5"/>
        </a:solidFill>
        <a:ln>
          <a:solidFill>
            <a:schemeClr val="tx1"/>
          </a:solidFill>
        </a:ln>
      </dgm:spPr>
      <dgm:t>
        <a:bodyPr/>
        <a:lstStyle/>
        <a:p>
          <a:r>
            <a:rPr lang="en-US" sz="1000" b="1" dirty="0">
              <a:solidFill>
                <a:schemeClr val="tx1"/>
              </a:solidFill>
            </a:rPr>
            <a:t>2 Or More Races </a:t>
          </a:r>
        </a:p>
        <a:p>
          <a:r>
            <a:rPr lang="en-US" sz="1000" b="1" dirty="0">
              <a:solidFill>
                <a:schemeClr val="tx1"/>
              </a:solidFill>
            </a:rPr>
            <a:t>57/68=84%</a:t>
          </a:r>
        </a:p>
      </dgm:t>
    </dgm:pt>
    <dgm:pt modelId="{9083B7B1-E30D-4F11-8152-1725A7334F14}" type="sibTrans" cxnId="{2B6EDA0A-2D62-43F4-BDD2-5290C6374872}">
      <dgm:prSet/>
      <dgm:spPr/>
      <dgm:t>
        <a:bodyPr/>
        <a:lstStyle/>
        <a:p>
          <a:endParaRPr lang="en-US"/>
        </a:p>
      </dgm:t>
    </dgm:pt>
    <dgm:pt modelId="{9FB5D80A-E221-4925-B1FE-4108C9F7BE8F}" type="parTrans" cxnId="{2B6EDA0A-2D62-43F4-BDD2-5290C6374872}">
      <dgm:prSet/>
      <dgm:spPr/>
      <dgm:t>
        <a:bodyPr/>
        <a:lstStyle/>
        <a:p>
          <a:endParaRPr lang="en-US"/>
        </a:p>
      </dgm:t>
    </dgm:pt>
    <dgm:pt modelId="{D73EEF25-1C86-4436-9D32-1FE10D3CB904}">
      <dgm:prSet phldrT="[Text]" custT="1"/>
      <dgm:spPr>
        <a:solidFill>
          <a:srgbClr val="A5A5A5"/>
        </a:solidFill>
        <a:ln>
          <a:solidFill>
            <a:schemeClr val="tx1"/>
          </a:solidFill>
        </a:ln>
      </dgm:spPr>
      <dgm:t>
        <a:bodyPr/>
        <a:lstStyle/>
        <a:p>
          <a:endParaRPr lang="en-US" sz="1100" b="1" dirty="0"/>
        </a:p>
        <a:p>
          <a:r>
            <a:rPr lang="en-US" sz="1000" b="1" dirty="0">
              <a:solidFill>
                <a:schemeClr val="tx1"/>
              </a:solidFill>
            </a:rPr>
            <a:t>Asian </a:t>
          </a:r>
        </a:p>
        <a:p>
          <a:r>
            <a:rPr lang="en-US" sz="1000" b="1" dirty="0">
              <a:solidFill>
                <a:schemeClr val="tx1"/>
              </a:solidFill>
            </a:rPr>
            <a:t>152/173=88%</a:t>
          </a:r>
        </a:p>
        <a:p>
          <a:r>
            <a:rPr lang="en-US" sz="900" b="1" dirty="0"/>
            <a:t> </a:t>
          </a:r>
        </a:p>
      </dgm:t>
    </dgm:pt>
    <dgm:pt modelId="{8DC37785-DF10-412E-B652-4A5628DEEC09}" type="parTrans" cxnId="{1C30FFF2-8B22-4CEB-89FF-4A2971F8E6C9}">
      <dgm:prSet/>
      <dgm:spPr/>
      <dgm:t>
        <a:bodyPr/>
        <a:lstStyle/>
        <a:p>
          <a:endParaRPr lang="en-US"/>
        </a:p>
      </dgm:t>
    </dgm:pt>
    <dgm:pt modelId="{50B004CB-98E7-4367-BBE9-C6FCBC4C5119}" type="sibTrans" cxnId="{1C30FFF2-8B22-4CEB-89FF-4A2971F8E6C9}">
      <dgm:prSet/>
      <dgm:spPr/>
      <dgm:t>
        <a:bodyPr/>
        <a:lstStyle/>
        <a:p>
          <a:endParaRPr lang="en-US"/>
        </a:p>
      </dgm:t>
    </dgm:pt>
    <dgm:pt modelId="{08DDE1C2-64B6-49DC-B443-1DE33625981E}" type="pres">
      <dgm:prSet presAssocID="{FE9F2430-F5FC-4CF7-B67E-1ADE5CD548B8}" presName="outerComposite" presStyleCnt="0">
        <dgm:presLayoutVars>
          <dgm:chMax val="2"/>
          <dgm:animLvl val="lvl"/>
          <dgm:resizeHandles val="exact"/>
        </dgm:presLayoutVars>
      </dgm:prSet>
      <dgm:spPr/>
    </dgm:pt>
    <dgm:pt modelId="{D4666D51-A2B9-4695-9FB8-97D2EBDCCD1E}" type="pres">
      <dgm:prSet presAssocID="{FE9F2430-F5FC-4CF7-B67E-1ADE5CD548B8}" presName="dummyMaxCanvas" presStyleCnt="0"/>
      <dgm:spPr/>
    </dgm:pt>
    <dgm:pt modelId="{4B1A5BBD-4C18-41CD-AFE2-1999C908496E}" type="pres">
      <dgm:prSet presAssocID="{FE9F2430-F5FC-4CF7-B67E-1ADE5CD548B8}" presName="parentComposite" presStyleCnt="0"/>
      <dgm:spPr/>
    </dgm:pt>
    <dgm:pt modelId="{6A1C7A46-E60D-4EAE-B587-058817E3DFBE}" type="pres">
      <dgm:prSet presAssocID="{FE9F2430-F5FC-4CF7-B67E-1ADE5CD548B8}" presName="parent1" presStyleLbl="alignAccFollowNode1" presStyleIdx="0" presStyleCnt="4" custScaleX="107835" custScaleY="65231" custLinFactNeighborX="1822" custLinFactNeighborY="34913">
        <dgm:presLayoutVars>
          <dgm:chMax val="4"/>
        </dgm:presLayoutVars>
      </dgm:prSet>
      <dgm:spPr/>
    </dgm:pt>
    <dgm:pt modelId="{54EBE7F1-5CA7-4B8A-B04F-63B0BBDB2CE0}" type="pres">
      <dgm:prSet presAssocID="{FE9F2430-F5FC-4CF7-B67E-1ADE5CD548B8}" presName="parent2" presStyleLbl="alignAccFollowNode1" presStyleIdx="1" presStyleCnt="4" custScaleY="60263" custLinFactNeighborX="7188" custLinFactNeighborY="32429">
        <dgm:presLayoutVars>
          <dgm:chMax val="4"/>
        </dgm:presLayoutVars>
      </dgm:prSet>
      <dgm:spPr/>
    </dgm:pt>
    <dgm:pt modelId="{34BE5872-7709-411E-BA24-99375F895C73}" type="pres">
      <dgm:prSet presAssocID="{FE9F2430-F5FC-4CF7-B67E-1ADE5CD548B8}" presName="childrenComposite" presStyleCnt="0"/>
      <dgm:spPr/>
    </dgm:pt>
    <dgm:pt modelId="{BD61E9B8-E2A9-4CEC-87DB-63979A5903AE}" type="pres">
      <dgm:prSet presAssocID="{FE9F2430-F5FC-4CF7-B67E-1ADE5CD548B8}" presName="dummyMaxCanvas_ChildArea" presStyleCnt="0"/>
      <dgm:spPr/>
    </dgm:pt>
    <dgm:pt modelId="{9BBDBD6A-9747-4C01-A0EE-E13948DDFA72}" type="pres">
      <dgm:prSet presAssocID="{FE9F2430-F5FC-4CF7-B67E-1ADE5CD548B8}" presName="fulcrum" presStyleLbl="alignAccFollowNode1" presStyleIdx="2" presStyleCnt="4" custScaleX="103485" custScaleY="51443" custLinFactNeighborX="-1913" custLinFactNeighborY="24279"/>
      <dgm:spPr>
        <a:solidFill>
          <a:schemeClr val="bg1">
            <a:lumMod val="75000"/>
            <a:alpha val="90000"/>
          </a:schemeClr>
        </a:solidFill>
        <a:ln>
          <a:solidFill>
            <a:schemeClr val="tx1">
              <a:alpha val="90000"/>
            </a:schemeClr>
          </a:solidFill>
        </a:ln>
      </dgm:spPr>
    </dgm:pt>
    <dgm:pt modelId="{4089BFAF-2A39-41BD-BFE1-E2D0CC971C76}" type="pres">
      <dgm:prSet presAssocID="{FE9F2430-F5FC-4CF7-B67E-1ADE5CD548B8}" presName="balance_34" presStyleLbl="alignAccFollowNode1" presStyleIdx="3" presStyleCnt="4" custAng="21145902" custScaleX="100670" custLinFactNeighborX="0" custLinFactNeighborY="64674">
        <dgm:presLayoutVars>
          <dgm:bulletEnabled val="1"/>
        </dgm:presLayoutVars>
      </dgm:prSet>
      <dgm:spPr>
        <a:solidFill>
          <a:schemeClr val="bg1">
            <a:lumMod val="75000"/>
            <a:alpha val="90000"/>
          </a:schemeClr>
        </a:solidFill>
        <a:ln>
          <a:solidFill>
            <a:schemeClr val="tx1">
              <a:alpha val="90000"/>
            </a:schemeClr>
          </a:solidFill>
        </a:ln>
      </dgm:spPr>
    </dgm:pt>
    <dgm:pt modelId="{DA501B20-AF3E-43B5-8331-1179432455C3}" type="pres">
      <dgm:prSet presAssocID="{FE9F2430-F5FC-4CF7-B67E-1ADE5CD548B8}" presName="right_34_1" presStyleLbl="node1" presStyleIdx="0" presStyleCnt="7" custAng="21180000" custScaleX="79956" custScaleY="67987" custLinFactNeighborX="2731" custLinFactNeighborY="48011">
        <dgm:presLayoutVars>
          <dgm:bulletEnabled val="1"/>
        </dgm:presLayoutVars>
      </dgm:prSet>
      <dgm:spPr/>
    </dgm:pt>
    <dgm:pt modelId="{31CD3E13-0780-4DD7-8507-44BEF132488F}" type="pres">
      <dgm:prSet presAssocID="{FE9F2430-F5FC-4CF7-B67E-1ADE5CD548B8}" presName="right_34_2" presStyleLbl="node1" presStyleIdx="1" presStyleCnt="7" custAng="21180000" custScaleX="80071" custScaleY="68133" custLinFactNeighborX="-1472" custLinFactNeighborY="79499">
        <dgm:presLayoutVars>
          <dgm:bulletEnabled val="1"/>
        </dgm:presLayoutVars>
      </dgm:prSet>
      <dgm:spPr/>
    </dgm:pt>
    <dgm:pt modelId="{8AD329B4-F8C3-4453-B393-A5B6C170620B}" type="pres">
      <dgm:prSet presAssocID="{FE9F2430-F5FC-4CF7-B67E-1ADE5CD548B8}" presName="right_34_3" presStyleLbl="node1" presStyleIdx="2" presStyleCnt="7" custAng="21180000" custScaleX="79962" custScaleY="68693" custLinFactY="11146" custLinFactNeighborX="-6572" custLinFactNeighborY="100000">
        <dgm:presLayoutVars>
          <dgm:bulletEnabled val="1"/>
        </dgm:presLayoutVars>
      </dgm:prSet>
      <dgm:spPr/>
    </dgm:pt>
    <dgm:pt modelId="{89CF5718-C626-4213-B446-DFA04250AF0B}" type="pres">
      <dgm:prSet presAssocID="{FE9F2430-F5FC-4CF7-B67E-1ADE5CD548B8}" presName="right_34_4" presStyleLbl="node1" presStyleIdx="3" presStyleCnt="7" custAng="21167945" custScaleX="80103" custScaleY="67887" custLinFactX="-63131" custLinFactY="139480" custLinFactNeighborX="-100000" custLinFactNeighborY="200000">
        <dgm:presLayoutVars>
          <dgm:bulletEnabled val="1"/>
        </dgm:presLayoutVars>
      </dgm:prSet>
      <dgm:spPr/>
    </dgm:pt>
    <dgm:pt modelId="{CE836981-B6DC-4E87-9BC4-074BCF6DCC72}" type="pres">
      <dgm:prSet presAssocID="{FE9F2430-F5FC-4CF7-B67E-1ADE5CD548B8}" presName="left_34_1" presStyleLbl="node1" presStyleIdx="4" presStyleCnt="7" custAng="21180000" custScaleX="79934" custScaleY="68694" custLinFactNeighborX="-15346" custLinFactNeighborY="-22452">
        <dgm:presLayoutVars>
          <dgm:bulletEnabled val="1"/>
        </dgm:presLayoutVars>
      </dgm:prSet>
      <dgm:spPr/>
    </dgm:pt>
    <dgm:pt modelId="{4DB8AD68-6299-4CD1-A056-8473393AA3E0}" type="pres">
      <dgm:prSet presAssocID="{FE9F2430-F5FC-4CF7-B67E-1ADE5CD548B8}" presName="left_34_2" presStyleLbl="node1" presStyleIdx="5" presStyleCnt="7" custAng="21180000" custScaleX="80174" custScaleY="68155" custLinFactNeighborX="-20589" custLinFactNeighborY="7458">
        <dgm:presLayoutVars>
          <dgm:bulletEnabled val="1"/>
        </dgm:presLayoutVars>
      </dgm:prSet>
      <dgm:spPr/>
    </dgm:pt>
    <dgm:pt modelId="{1E5F1257-C2D9-468C-A14E-C85C96F0A853}" type="pres">
      <dgm:prSet presAssocID="{FE9F2430-F5FC-4CF7-B67E-1ADE5CD548B8}" presName="left_34_3" presStyleLbl="node1" presStyleIdx="6" presStyleCnt="7" custAng="21180000" custScaleX="79952" custScaleY="68575" custLinFactY="100000" custLinFactNeighborX="-19959" custLinFactNeighborY="114877">
        <dgm:presLayoutVars>
          <dgm:bulletEnabled val="1"/>
        </dgm:presLayoutVars>
      </dgm:prSet>
      <dgm:spPr/>
    </dgm:pt>
  </dgm:ptLst>
  <dgm:cxnLst>
    <dgm:cxn modelId="{3FF26527-DB8F-490C-BBFF-B020C2F5BA77}" type="presOf" srcId="{8F84EDA4-0BF5-4668-9639-E6212157C527}" destId="{CE836981-B6DC-4E87-9BC4-074BCF6DCC72}" srcOrd="0" destOrd="0" presId="urn:microsoft.com/office/officeart/2005/8/layout/balance1"/>
    <dgm:cxn modelId="{1C30FFF2-8B22-4CEB-89FF-4A2971F8E6C9}" srcId="{563C6459-46CF-42D2-B17A-9E9BB7684960}" destId="{D73EEF25-1C86-4436-9D32-1FE10D3CB904}" srcOrd="2" destOrd="0" parTransId="{8DC37785-DF10-412E-B652-4A5628DEEC09}" sibTransId="{50B004CB-98E7-4367-BBE9-C6FCBC4C5119}"/>
    <dgm:cxn modelId="{24ED7865-3DC7-4AAB-A4C6-4B59EBC99F37}" srcId="{88163230-3EDE-44FE-8667-3C7DDEE8D9BD}" destId="{6799C3A7-B7F9-48AA-B687-C25DFD8AFAD5}" srcOrd="2" destOrd="0" parTransId="{7E916522-628A-4E8B-89CA-D2A721AFD617}" sibTransId="{4954BCBF-C754-4FDA-8AC1-DFBC5D7226CD}"/>
    <dgm:cxn modelId="{18B71093-6EE9-4815-82A0-B0543764249F}" srcId="{88163230-3EDE-44FE-8667-3C7DDEE8D9BD}" destId="{1F747EB4-FD90-48A5-839A-87F44B7122B8}" srcOrd="1" destOrd="0" parTransId="{1FABACD7-8125-460D-A17F-05B11C8366C5}" sibTransId="{BC51E06A-322D-4931-8DE4-50F45C5D2DC7}"/>
    <dgm:cxn modelId="{6800BEEA-937D-4C52-9AB6-835FEF2347A0}" srcId="{FE9F2430-F5FC-4CF7-B67E-1ADE5CD548B8}" destId="{563C6459-46CF-42D2-B17A-9E9BB7684960}" srcOrd="0" destOrd="0" parTransId="{3DE4735B-438D-4414-A8B5-A7FC6D009593}" sibTransId="{D666D4C5-EDC7-47F2-8506-952E111A13FD}"/>
    <dgm:cxn modelId="{93FDA625-8D9E-4444-8399-84A158F7364B}" type="presOf" srcId="{D73EEF25-1C86-4436-9D32-1FE10D3CB904}" destId="{1E5F1257-C2D9-468C-A14E-C85C96F0A853}" srcOrd="0" destOrd="0" presId="urn:microsoft.com/office/officeart/2005/8/layout/balance1"/>
    <dgm:cxn modelId="{2B6EDA0A-2D62-43F4-BDD2-5290C6374872}" srcId="{88163230-3EDE-44FE-8667-3C7DDEE8D9BD}" destId="{DE528D4B-FF63-437D-A201-00B177187B9D}" srcOrd="3" destOrd="0" parTransId="{9FB5D80A-E221-4925-B1FE-4108C9F7BE8F}" sibTransId="{9083B7B1-E30D-4F11-8152-1725A7334F14}"/>
    <dgm:cxn modelId="{DF22F52F-3982-4C7E-9C9E-58CD36EA34D3}" srcId="{563C6459-46CF-42D2-B17A-9E9BB7684960}" destId="{3D188C74-1009-4D65-A2F1-FA4AB9A64312}" srcOrd="1" destOrd="0" parTransId="{1C830505-8879-48B9-9B57-1D39CEF68E0F}" sibTransId="{BB57BA39-DCA5-4881-AF9B-95F9E8C547ED}"/>
    <dgm:cxn modelId="{E77E9470-9A1F-463D-85BE-A6F71B2076DD}" type="presOf" srcId="{6799C3A7-B7F9-48AA-B687-C25DFD8AFAD5}" destId="{8AD329B4-F8C3-4453-B393-A5B6C170620B}" srcOrd="0" destOrd="0" presId="urn:microsoft.com/office/officeart/2005/8/layout/balance1"/>
    <dgm:cxn modelId="{6D611B2A-C4D4-4B95-93C7-AA24260A9D88}" type="presOf" srcId="{DE528D4B-FF63-437D-A201-00B177187B9D}" destId="{89CF5718-C626-4213-B446-DFA04250AF0B}" srcOrd="0" destOrd="0" presId="urn:microsoft.com/office/officeart/2005/8/layout/balance1"/>
    <dgm:cxn modelId="{F89558A8-5454-4910-B547-5E788C3C9D6B}" srcId="{563C6459-46CF-42D2-B17A-9E9BB7684960}" destId="{8F84EDA4-0BF5-4668-9639-E6212157C527}" srcOrd="0" destOrd="0" parTransId="{53A57F11-D686-4E0A-9F88-9F0690D1CEE5}" sibTransId="{D98E0904-6B88-47A5-B307-66E8892B68B0}"/>
    <dgm:cxn modelId="{0E2BDABB-8910-4F67-8F2C-8117BE550F2A}" type="presOf" srcId="{FE9F2430-F5FC-4CF7-B67E-1ADE5CD548B8}" destId="{08DDE1C2-64B6-49DC-B443-1DE33625981E}" srcOrd="0" destOrd="0" presId="urn:microsoft.com/office/officeart/2005/8/layout/balance1"/>
    <dgm:cxn modelId="{1EB170AA-C096-48F5-857A-328D68F0B671}" srcId="{88163230-3EDE-44FE-8667-3C7DDEE8D9BD}" destId="{9D50A7DF-B21B-4215-8E82-D5387F19EC5C}" srcOrd="0" destOrd="0" parTransId="{1FBB4C00-B0C2-489B-B3F7-3882FD1CC96B}" sibTransId="{11771198-B695-4F37-83FF-1D0AD6872A58}"/>
    <dgm:cxn modelId="{34858E43-0B8D-43B1-B6C6-705C2E6E8BD6}" type="presOf" srcId="{3D188C74-1009-4D65-A2F1-FA4AB9A64312}" destId="{4DB8AD68-6299-4CD1-A056-8473393AA3E0}" srcOrd="0" destOrd="0" presId="urn:microsoft.com/office/officeart/2005/8/layout/balance1"/>
    <dgm:cxn modelId="{3103CA7C-8617-4C5E-A9CF-6084E69236A1}" srcId="{FE9F2430-F5FC-4CF7-B67E-1ADE5CD548B8}" destId="{88163230-3EDE-44FE-8667-3C7DDEE8D9BD}" srcOrd="1" destOrd="0" parTransId="{579B73E1-1554-4131-9BB1-BD6683628162}" sibTransId="{5302E2BC-CA0F-447A-89E5-643C1897E7EA}"/>
    <dgm:cxn modelId="{78B332F5-2797-47DE-8A88-CE28DA203466}" type="presOf" srcId="{9D50A7DF-B21B-4215-8E82-D5387F19EC5C}" destId="{DA501B20-AF3E-43B5-8331-1179432455C3}" srcOrd="0" destOrd="0" presId="urn:microsoft.com/office/officeart/2005/8/layout/balance1"/>
    <dgm:cxn modelId="{49120526-91B1-4676-AED2-AAA49CE6A5C4}" type="presOf" srcId="{1F747EB4-FD90-48A5-839A-87F44B7122B8}" destId="{31CD3E13-0780-4DD7-8507-44BEF132488F}" srcOrd="0" destOrd="0" presId="urn:microsoft.com/office/officeart/2005/8/layout/balance1"/>
    <dgm:cxn modelId="{686909CC-F86D-4149-A3F0-36F991767DA1}" type="presOf" srcId="{563C6459-46CF-42D2-B17A-9E9BB7684960}" destId="{6A1C7A46-E60D-4EAE-B587-058817E3DFBE}" srcOrd="0" destOrd="0" presId="urn:microsoft.com/office/officeart/2005/8/layout/balance1"/>
    <dgm:cxn modelId="{9E919113-59A2-4900-9592-5E88E5741597}" type="presOf" srcId="{88163230-3EDE-44FE-8667-3C7DDEE8D9BD}" destId="{54EBE7F1-5CA7-4B8A-B04F-63B0BBDB2CE0}" srcOrd="0" destOrd="0" presId="urn:microsoft.com/office/officeart/2005/8/layout/balance1"/>
    <dgm:cxn modelId="{12F57DFB-4EBD-41EF-9139-43479C9A21BC}" type="presParOf" srcId="{08DDE1C2-64B6-49DC-B443-1DE33625981E}" destId="{D4666D51-A2B9-4695-9FB8-97D2EBDCCD1E}" srcOrd="0" destOrd="0" presId="urn:microsoft.com/office/officeart/2005/8/layout/balance1"/>
    <dgm:cxn modelId="{7DA85089-DFDF-4997-B69E-8FF4C2093D92}" type="presParOf" srcId="{08DDE1C2-64B6-49DC-B443-1DE33625981E}" destId="{4B1A5BBD-4C18-41CD-AFE2-1999C908496E}" srcOrd="1" destOrd="0" presId="urn:microsoft.com/office/officeart/2005/8/layout/balance1"/>
    <dgm:cxn modelId="{BC277778-E2ED-4B3A-A15C-13CB665F5A95}" type="presParOf" srcId="{4B1A5BBD-4C18-41CD-AFE2-1999C908496E}" destId="{6A1C7A46-E60D-4EAE-B587-058817E3DFBE}" srcOrd="0" destOrd="0" presId="urn:microsoft.com/office/officeart/2005/8/layout/balance1"/>
    <dgm:cxn modelId="{DAE133D5-296D-4636-BFA9-781446142F5C}" type="presParOf" srcId="{4B1A5BBD-4C18-41CD-AFE2-1999C908496E}" destId="{54EBE7F1-5CA7-4B8A-B04F-63B0BBDB2CE0}" srcOrd="1" destOrd="0" presId="urn:microsoft.com/office/officeart/2005/8/layout/balance1"/>
    <dgm:cxn modelId="{5CEF0C8D-C90E-4D8A-B8D2-07CE38C86D2E}" type="presParOf" srcId="{08DDE1C2-64B6-49DC-B443-1DE33625981E}" destId="{34BE5872-7709-411E-BA24-99375F895C73}" srcOrd="2" destOrd="0" presId="urn:microsoft.com/office/officeart/2005/8/layout/balance1"/>
    <dgm:cxn modelId="{F6F50538-EE1D-4133-BCF4-A0C99B565049}" type="presParOf" srcId="{34BE5872-7709-411E-BA24-99375F895C73}" destId="{BD61E9B8-E2A9-4CEC-87DB-63979A5903AE}" srcOrd="0" destOrd="0" presId="urn:microsoft.com/office/officeart/2005/8/layout/balance1"/>
    <dgm:cxn modelId="{F9F2EE53-835C-4F5B-B6A5-67A0A2DA9686}" type="presParOf" srcId="{34BE5872-7709-411E-BA24-99375F895C73}" destId="{9BBDBD6A-9747-4C01-A0EE-E13948DDFA72}" srcOrd="1" destOrd="0" presId="urn:microsoft.com/office/officeart/2005/8/layout/balance1"/>
    <dgm:cxn modelId="{A3C27617-E094-4C6A-9957-B3B32FBE8BBA}" type="presParOf" srcId="{34BE5872-7709-411E-BA24-99375F895C73}" destId="{4089BFAF-2A39-41BD-BFE1-E2D0CC971C76}" srcOrd="2" destOrd="0" presId="urn:microsoft.com/office/officeart/2005/8/layout/balance1"/>
    <dgm:cxn modelId="{6A4F9E94-A36A-42AC-93FE-96D571AEEA06}" type="presParOf" srcId="{34BE5872-7709-411E-BA24-99375F895C73}" destId="{DA501B20-AF3E-43B5-8331-1179432455C3}" srcOrd="3" destOrd="0" presId="urn:microsoft.com/office/officeart/2005/8/layout/balance1"/>
    <dgm:cxn modelId="{CB4C9C22-8471-4DC7-9B9B-7BE13C8110D5}" type="presParOf" srcId="{34BE5872-7709-411E-BA24-99375F895C73}" destId="{31CD3E13-0780-4DD7-8507-44BEF132488F}" srcOrd="4" destOrd="0" presId="urn:microsoft.com/office/officeart/2005/8/layout/balance1"/>
    <dgm:cxn modelId="{FD6EDF45-5E2F-4F7C-B750-ED8DC91B874C}" type="presParOf" srcId="{34BE5872-7709-411E-BA24-99375F895C73}" destId="{8AD329B4-F8C3-4453-B393-A5B6C170620B}" srcOrd="5" destOrd="0" presId="urn:microsoft.com/office/officeart/2005/8/layout/balance1"/>
    <dgm:cxn modelId="{08EAD45C-A85D-4770-BCBA-71361DBED274}" type="presParOf" srcId="{34BE5872-7709-411E-BA24-99375F895C73}" destId="{89CF5718-C626-4213-B446-DFA04250AF0B}" srcOrd="6" destOrd="0" presId="urn:microsoft.com/office/officeart/2005/8/layout/balance1"/>
    <dgm:cxn modelId="{358969B4-FFF4-46FA-A7D0-667A172E76B0}" type="presParOf" srcId="{34BE5872-7709-411E-BA24-99375F895C73}" destId="{CE836981-B6DC-4E87-9BC4-074BCF6DCC72}" srcOrd="7" destOrd="0" presId="urn:microsoft.com/office/officeart/2005/8/layout/balance1"/>
    <dgm:cxn modelId="{CFFD15E9-A671-47F3-BD14-510454E1AC1D}" type="presParOf" srcId="{34BE5872-7709-411E-BA24-99375F895C73}" destId="{4DB8AD68-6299-4CD1-A056-8473393AA3E0}" srcOrd="8" destOrd="0" presId="urn:microsoft.com/office/officeart/2005/8/layout/balance1"/>
    <dgm:cxn modelId="{CD1CA8E4-DD15-4B68-AC54-8BF5D851199F}" type="presParOf" srcId="{34BE5872-7709-411E-BA24-99375F895C73}" destId="{1E5F1257-C2D9-468C-A14E-C85C96F0A853}" srcOrd="9" destOrd="0" presId="urn:microsoft.com/office/officeart/2005/8/layout/balance1"/>
  </dgm:cxnLst>
  <dgm:bg/>
  <dgm:whole>
    <a:ln>
      <a:solidFill>
        <a:schemeClr val="tx1"/>
      </a:solidFill>
    </a:ln>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C7A46-E60D-4EAE-B587-058817E3DFBE}">
      <dsp:nvSpPr>
        <dsp:cNvPr id="0" name=""/>
        <dsp:cNvSpPr/>
      </dsp:nvSpPr>
      <dsp:spPr>
        <a:xfrm>
          <a:off x="505911" y="536600"/>
          <a:ext cx="1991561" cy="669291"/>
        </a:xfrm>
        <a:prstGeom prst="roundRect">
          <a:avLst>
            <a:gd name="adj" fmla="val 10000"/>
          </a:avLst>
        </a:prstGeom>
        <a:solidFill>
          <a:schemeClr val="bg1">
            <a:alpha val="90000"/>
          </a:schemeClr>
        </a:solidFill>
        <a:ln w="6350" cap="flat" cmpd="sng" algn="ctr">
          <a:solidFill>
            <a:schemeClr val="tx1">
              <a:alpha val="9000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Graduation Rate</a:t>
          </a:r>
        </a:p>
        <a:p>
          <a:pPr marL="0" lvl="0" indent="0" algn="ctr" defTabSz="666750">
            <a:lnSpc>
              <a:spcPct val="90000"/>
            </a:lnSpc>
            <a:spcBef>
              <a:spcPct val="0"/>
            </a:spcBef>
            <a:spcAft>
              <a:spcPct val="35000"/>
            </a:spcAft>
            <a:buNone/>
          </a:pPr>
          <a:r>
            <a:rPr lang="en-US" sz="1500" b="1" kern="1200" dirty="0"/>
            <a:t> </a:t>
          </a:r>
          <a:r>
            <a:rPr lang="en-US" sz="1500" b="1" u="none" kern="1200" dirty="0"/>
            <a:t>≥</a:t>
          </a:r>
          <a:r>
            <a:rPr lang="en-US" sz="1500" b="1" kern="1200" dirty="0"/>
            <a:t>83%*</a:t>
          </a:r>
        </a:p>
      </dsp:txBody>
      <dsp:txXfrm>
        <a:off x="525514" y="556203"/>
        <a:ext cx="1952355" cy="630085"/>
      </dsp:txXfrm>
    </dsp:sp>
    <dsp:sp modelId="{54EBE7F1-5CA7-4B8A-B04F-63B0BBDB2CE0}">
      <dsp:nvSpPr>
        <dsp:cNvPr id="0" name=""/>
        <dsp:cNvSpPr/>
      </dsp:nvSpPr>
      <dsp:spPr>
        <a:xfrm>
          <a:off x="3295279" y="536600"/>
          <a:ext cx="1846860" cy="618318"/>
        </a:xfrm>
        <a:prstGeom prst="roundRect">
          <a:avLst>
            <a:gd name="adj" fmla="val 10000"/>
          </a:avLst>
        </a:prstGeom>
        <a:noFill/>
        <a:ln w="6350" cap="flat" cmpd="sng" algn="ctr">
          <a:solidFill>
            <a:schemeClr val="tx1">
              <a:alpha val="9000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Graduation Rate &lt;82% </a:t>
          </a:r>
        </a:p>
      </dsp:txBody>
      <dsp:txXfrm>
        <a:off x="3313389" y="554710"/>
        <a:ext cx="1810640" cy="582098"/>
      </dsp:txXfrm>
    </dsp:sp>
    <dsp:sp modelId="{9BBDBD6A-9747-4C01-A0EE-E13948DDFA72}">
      <dsp:nvSpPr>
        <dsp:cNvPr id="0" name=""/>
        <dsp:cNvSpPr/>
      </dsp:nvSpPr>
      <dsp:spPr>
        <a:xfrm>
          <a:off x="2332964" y="4734301"/>
          <a:ext cx="796343" cy="395866"/>
        </a:xfrm>
        <a:prstGeom prst="triangle">
          <a:avLst/>
        </a:prstGeom>
        <a:solidFill>
          <a:schemeClr val="bg1">
            <a:lumMod val="75000"/>
            <a:alpha val="90000"/>
          </a:schemeClr>
        </a:solidFill>
        <a:ln w="6350" cap="flat" cmpd="sng" algn="ctr">
          <a:solidFill>
            <a:schemeClr val="tx1">
              <a:alpha val="90000"/>
            </a:schemeClr>
          </a:solidFill>
          <a:prstDash val="solid"/>
          <a:miter lim="800000"/>
        </a:ln>
        <a:effectLst/>
      </dsp:spPr>
      <dsp:style>
        <a:lnRef idx="1">
          <a:scrgbClr r="0" g="0" b="0"/>
        </a:lnRef>
        <a:fillRef idx="1">
          <a:scrgbClr r="0" g="0" b="0"/>
        </a:fillRef>
        <a:effectRef idx="2">
          <a:scrgbClr r="0" g="0" b="0"/>
        </a:effectRef>
        <a:fontRef idx="minor"/>
      </dsp:style>
    </dsp:sp>
    <dsp:sp modelId="{4089BFAF-2A39-41BD-BFE1-E2D0CC971C76}">
      <dsp:nvSpPr>
        <dsp:cNvPr id="0" name=""/>
        <dsp:cNvSpPr/>
      </dsp:nvSpPr>
      <dsp:spPr>
        <a:xfrm rot="240000">
          <a:off x="472180" y="4481176"/>
          <a:ext cx="4618561" cy="322961"/>
        </a:xfrm>
        <a:prstGeom prst="rect">
          <a:avLst/>
        </a:prstGeom>
        <a:solidFill>
          <a:schemeClr val="bg1">
            <a:lumMod val="75000"/>
            <a:alpha val="90000"/>
          </a:schemeClr>
        </a:solidFill>
        <a:ln w="6350" cap="flat" cmpd="sng" algn="ctr">
          <a:solidFill>
            <a:schemeClr val="tx1">
              <a:alpha val="90000"/>
            </a:schemeClr>
          </a:solidFill>
          <a:prstDash val="solid"/>
          <a:miter lim="800000"/>
        </a:ln>
        <a:effectLst/>
      </dsp:spPr>
      <dsp:style>
        <a:lnRef idx="1">
          <a:scrgbClr r="0" g="0" b="0"/>
        </a:lnRef>
        <a:fillRef idx="1">
          <a:scrgbClr r="0" g="0" b="0"/>
        </a:fillRef>
        <a:effectRef idx="2">
          <a:scrgbClr r="0" g="0" b="0"/>
        </a:effectRef>
        <a:fontRef idx="minor"/>
      </dsp:style>
    </dsp:sp>
    <dsp:sp modelId="{DA501B20-AF3E-43B5-8331-1179432455C3}">
      <dsp:nvSpPr>
        <dsp:cNvPr id="0" name=""/>
        <dsp:cNvSpPr/>
      </dsp:nvSpPr>
      <dsp:spPr>
        <a:xfrm rot="240000">
          <a:off x="3486248" y="3210173"/>
          <a:ext cx="1471853" cy="414539"/>
        </a:xfrm>
        <a:prstGeom prst="roundRect">
          <a:avLst/>
        </a:prstGeom>
        <a:solidFill>
          <a:srgbClr val="FFC000"/>
        </a:solid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rPr>
            <a:t>Black/African American </a:t>
          </a:r>
        </a:p>
        <a:p>
          <a:pPr marL="0" lvl="0" indent="0" algn="ctr" defTabSz="444500">
            <a:lnSpc>
              <a:spcPct val="90000"/>
            </a:lnSpc>
            <a:spcBef>
              <a:spcPct val="0"/>
            </a:spcBef>
            <a:spcAft>
              <a:spcPct val="35000"/>
            </a:spcAft>
            <a:buNone/>
          </a:pPr>
          <a:r>
            <a:rPr lang="en-US" sz="1000" b="1" kern="1200" dirty="0">
              <a:solidFill>
                <a:schemeClr val="tx1"/>
              </a:solidFill>
            </a:rPr>
            <a:t>416/633=66%</a:t>
          </a:r>
        </a:p>
      </dsp:txBody>
      <dsp:txXfrm>
        <a:off x="3506484" y="3230409"/>
        <a:ext cx="1431381" cy="374067"/>
      </dsp:txXfrm>
    </dsp:sp>
    <dsp:sp modelId="{31CD3E13-0780-4DD7-8507-44BEF132488F}">
      <dsp:nvSpPr>
        <dsp:cNvPr id="0" name=""/>
        <dsp:cNvSpPr/>
      </dsp:nvSpPr>
      <dsp:spPr>
        <a:xfrm rot="240000">
          <a:off x="3404005" y="4135491"/>
          <a:ext cx="1473944" cy="415504"/>
        </a:xfrm>
        <a:prstGeom prst="roundRect">
          <a:avLst/>
        </a:prstGeom>
        <a:solidFill>
          <a:srgbClr val="ED7D31"/>
        </a:solid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American Indian/          Alaska Native       17/32=53%</a:t>
          </a:r>
        </a:p>
      </dsp:txBody>
      <dsp:txXfrm>
        <a:off x="3424288" y="4155774"/>
        <a:ext cx="1433378" cy="374938"/>
      </dsp:txXfrm>
    </dsp:sp>
    <dsp:sp modelId="{8AD329B4-F8C3-4453-B393-A5B6C170620B}">
      <dsp:nvSpPr>
        <dsp:cNvPr id="0" name=""/>
        <dsp:cNvSpPr/>
      </dsp:nvSpPr>
      <dsp:spPr>
        <a:xfrm rot="240000">
          <a:off x="3444426" y="3669114"/>
          <a:ext cx="1471589" cy="419931"/>
        </a:xfrm>
        <a:prstGeom prst="roundRect">
          <a:avLst/>
        </a:prstGeom>
        <a:solidFill>
          <a:srgbClr val="70AD47"/>
        </a:solid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rPr>
            <a:t>Hispanic/Latino </a:t>
          </a:r>
        </a:p>
        <a:p>
          <a:pPr marL="0" lvl="0" indent="0" algn="ctr" defTabSz="444500">
            <a:lnSpc>
              <a:spcPct val="90000"/>
            </a:lnSpc>
            <a:spcBef>
              <a:spcPct val="0"/>
            </a:spcBef>
            <a:spcAft>
              <a:spcPct val="35000"/>
            </a:spcAft>
            <a:buNone/>
          </a:pPr>
          <a:r>
            <a:rPr lang="en-US" sz="1000" b="1" kern="1200" dirty="0">
              <a:solidFill>
                <a:schemeClr val="tx1"/>
              </a:solidFill>
            </a:rPr>
            <a:t>248/428=58%</a:t>
          </a:r>
        </a:p>
      </dsp:txBody>
      <dsp:txXfrm>
        <a:off x="3464925" y="3689613"/>
        <a:ext cx="1430591" cy="378933"/>
      </dsp:txXfrm>
    </dsp:sp>
    <dsp:sp modelId="{89CF5718-C626-4213-B446-DFA04250AF0B}">
      <dsp:nvSpPr>
        <dsp:cNvPr id="0" name=""/>
        <dsp:cNvSpPr/>
      </dsp:nvSpPr>
      <dsp:spPr>
        <a:xfrm rot="240000">
          <a:off x="3520847" y="2746259"/>
          <a:ext cx="1474680" cy="413581"/>
        </a:xfrm>
        <a:prstGeom prst="roundRect">
          <a:avLst/>
        </a:prstGeom>
        <a:solidFill>
          <a:srgbClr val="5B9BD5"/>
        </a:solid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rPr>
            <a:t>2 Or More Races </a:t>
          </a:r>
        </a:p>
        <a:p>
          <a:pPr marL="0" lvl="0" indent="0" algn="ctr" defTabSz="444500">
            <a:lnSpc>
              <a:spcPct val="90000"/>
            </a:lnSpc>
            <a:spcBef>
              <a:spcPct val="0"/>
            </a:spcBef>
            <a:spcAft>
              <a:spcPct val="35000"/>
            </a:spcAft>
            <a:buNone/>
          </a:pPr>
          <a:r>
            <a:rPr lang="en-US" sz="1000" b="1" kern="1200" dirty="0">
              <a:solidFill>
                <a:schemeClr val="tx1"/>
              </a:solidFill>
            </a:rPr>
            <a:t>128/176=73%</a:t>
          </a:r>
        </a:p>
      </dsp:txBody>
      <dsp:txXfrm>
        <a:off x="3541036" y="2766448"/>
        <a:ext cx="1434302" cy="373203"/>
      </dsp:txXfrm>
    </dsp:sp>
    <dsp:sp modelId="{CE836981-B6DC-4E87-9BC4-074BCF6DCC72}">
      <dsp:nvSpPr>
        <dsp:cNvPr id="0" name=""/>
        <dsp:cNvSpPr/>
      </dsp:nvSpPr>
      <dsp:spPr>
        <a:xfrm rot="240000">
          <a:off x="525628" y="3488296"/>
          <a:ext cx="1471060" cy="419976"/>
        </a:xfrm>
        <a:prstGeom prst="roundRect">
          <a:avLst/>
        </a:prstGeom>
        <a:solidFill>
          <a:srgbClr val="A26BFF"/>
        </a:solid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rPr>
            <a:t>White </a:t>
          </a:r>
        </a:p>
        <a:p>
          <a:pPr marL="0" lvl="0" indent="0" algn="ctr" defTabSz="444500">
            <a:lnSpc>
              <a:spcPct val="90000"/>
            </a:lnSpc>
            <a:spcBef>
              <a:spcPct val="0"/>
            </a:spcBef>
            <a:spcAft>
              <a:spcPct val="35000"/>
            </a:spcAft>
            <a:buNone/>
          </a:pPr>
          <a:r>
            <a:rPr lang="en-US" sz="1000" b="1" kern="1200" dirty="0">
              <a:solidFill>
                <a:schemeClr val="tx1"/>
              </a:solidFill>
            </a:rPr>
            <a:t>1,175/1,376=85% </a:t>
          </a:r>
        </a:p>
      </dsp:txBody>
      <dsp:txXfrm>
        <a:off x="546130" y="3508798"/>
        <a:ext cx="1430056" cy="378972"/>
      </dsp:txXfrm>
    </dsp:sp>
    <dsp:sp modelId="{4DB8AD68-6299-4CD1-A056-8473393AA3E0}">
      <dsp:nvSpPr>
        <dsp:cNvPr id="0" name=""/>
        <dsp:cNvSpPr/>
      </dsp:nvSpPr>
      <dsp:spPr>
        <a:xfrm rot="240000">
          <a:off x="3553370" y="2290481"/>
          <a:ext cx="1475875" cy="415537"/>
        </a:xfrm>
        <a:prstGeom prst="roundRect">
          <a:avLst/>
        </a:prstGeom>
        <a:solidFill>
          <a:srgbClr val="FF99FF"/>
        </a:solid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Native Hawaiian/                  Other Pacific Islander 18/23=78% </a:t>
          </a:r>
        </a:p>
      </dsp:txBody>
      <dsp:txXfrm>
        <a:off x="3573655" y="2310766"/>
        <a:ext cx="1435305" cy="374967"/>
      </dsp:txXfrm>
    </dsp:sp>
    <dsp:sp modelId="{1E5F1257-C2D9-468C-A14E-C85C96F0A853}">
      <dsp:nvSpPr>
        <dsp:cNvPr id="0" name=""/>
        <dsp:cNvSpPr/>
      </dsp:nvSpPr>
      <dsp:spPr>
        <a:xfrm rot="240000">
          <a:off x="499033" y="3929491"/>
          <a:ext cx="1471463" cy="419042"/>
        </a:xfrm>
        <a:prstGeom prst="roundRect">
          <a:avLst/>
        </a:prstGeom>
        <a:solidFill>
          <a:srgbClr val="A5A5A5"/>
        </a:solid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b="1" kern="1200" dirty="0"/>
        </a:p>
        <a:p>
          <a:pPr marL="0" lvl="0" indent="0" algn="ctr" defTabSz="488950">
            <a:lnSpc>
              <a:spcPct val="90000"/>
            </a:lnSpc>
            <a:spcBef>
              <a:spcPct val="0"/>
            </a:spcBef>
            <a:spcAft>
              <a:spcPct val="35000"/>
            </a:spcAft>
            <a:buNone/>
          </a:pPr>
          <a:r>
            <a:rPr lang="en-US" sz="1000" b="1" kern="1200" dirty="0">
              <a:solidFill>
                <a:schemeClr val="tx1"/>
              </a:solidFill>
            </a:rPr>
            <a:t>Asian </a:t>
          </a:r>
        </a:p>
        <a:p>
          <a:pPr marL="0" lvl="0" indent="0" algn="ctr" defTabSz="488950">
            <a:lnSpc>
              <a:spcPct val="90000"/>
            </a:lnSpc>
            <a:spcBef>
              <a:spcPct val="0"/>
            </a:spcBef>
            <a:spcAft>
              <a:spcPct val="35000"/>
            </a:spcAft>
            <a:buNone/>
          </a:pPr>
          <a:r>
            <a:rPr lang="en-US" sz="1000" b="1" kern="1200" dirty="0">
              <a:solidFill>
                <a:schemeClr val="tx1"/>
              </a:solidFill>
            </a:rPr>
            <a:t>571/685=83%</a:t>
          </a:r>
        </a:p>
        <a:p>
          <a:pPr marL="0" lvl="0" indent="0" algn="ctr" defTabSz="488950">
            <a:lnSpc>
              <a:spcPct val="90000"/>
            </a:lnSpc>
            <a:spcBef>
              <a:spcPct val="0"/>
            </a:spcBef>
            <a:spcAft>
              <a:spcPct val="35000"/>
            </a:spcAft>
            <a:buNone/>
          </a:pPr>
          <a:r>
            <a:rPr lang="en-US" sz="900" b="1" kern="1200" dirty="0"/>
            <a:t> </a:t>
          </a:r>
        </a:p>
      </dsp:txBody>
      <dsp:txXfrm>
        <a:off x="519489" y="3949947"/>
        <a:ext cx="1430551" cy="3781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C7A46-E60D-4EAE-B587-058817E3DFBE}">
      <dsp:nvSpPr>
        <dsp:cNvPr id="0" name=""/>
        <dsp:cNvSpPr/>
      </dsp:nvSpPr>
      <dsp:spPr>
        <a:xfrm>
          <a:off x="486057" y="536589"/>
          <a:ext cx="1991561" cy="669291"/>
        </a:xfrm>
        <a:prstGeom prst="roundRect">
          <a:avLst>
            <a:gd name="adj" fmla="val 10000"/>
          </a:avLst>
        </a:prstGeom>
        <a:solidFill>
          <a:schemeClr val="bg1">
            <a:alpha val="90000"/>
          </a:schemeClr>
        </a:solidFill>
        <a:ln w="6350" cap="flat" cmpd="sng" algn="ctr">
          <a:solidFill>
            <a:schemeClr val="tx1">
              <a:alpha val="9000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Graduation Rate </a:t>
          </a:r>
          <a:r>
            <a:rPr lang="en-US" sz="1600" b="1" u="none" kern="1200" dirty="0"/>
            <a:t>≥</a:t>
          </a:r>
          <a:r>
            <a:rPr lang="en-US" sz="1600" b="1" kern="1200" dirty="0"/>
            <a:t>83%*</a:t>
          </a:r>
        </a:p>
      </dsp:txBody>
      <dsp:txXfrm>
        <a:off x="505660" y="556192"/>
        <a:ext cx="1952355" cy="630085"/>
      </dsp:txXfrm>
    </dsp:sp>
    <dsp:sp modelId="{54EBE7F1-5CA7-4B8A-B04F-63B0BBDB2CE0}">
      <dsp:nvSpPr>
        <dsp:cNvPr id="0" name=""/>
        <dsp:cNvSpPr/>
      </dsp:nvSpPr>
      <dsp:spPr>
        <a:xfrm>
          <a:off x="3325198" y="536589"/>
          <a:ext cx="1846860" cy="618318"/>
        </a:xfrm>
        <a:prstGeom prst="roundRect">
          <a:avLst>
            <a:gd name="adj" fmla="val 10000"/>
          </a:avLst>
        </a:prstGeom>
        <a:noFill/>
        <a:ln w="6350" cap="flat" cmpd="sng" algn="ctr">
          <a:solidFill>
            <a:schemeClr val="tx1">
              <a:alpha val="9000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Graduation Rate &lt;82% </a:t>
          </a:r>
        </a:p>
      </dsp:txBody>
      <dsp:txXfrm>
        <a:off x="3343308" y="554699"/>
        <a:ext cx="1810640" cy="582098"/>
      </dsp:txXfrm>
    </dsp:sp>
    <dsp:sp modelId="{9BBDBD6A-9747-4C01-A0EE-E13948DDFA72}">
      <dsp:nvSpPr>
        <dsp:cNvPr id="0" name=""/>
        <dsp:cNvSpPr/>
      </dsp:nvSpPr>
      <dsp:spPr>
        <a:xfrm>
          <a:off x="2332964" y="4734301"/>
          <a:ext cx="796343" cy="395866"/>
        </a:xfrm>
        <a:prstGeom prst="triangle">
          <a:avLst/>
        </a:prstGeom>
        <a:solidFill>
          <a:schemeClr val="bg1">
            <a:lumMod val="75000"/>
            <a:alpha val="90000"/>
          </a:schemeClr>
        </a:solidFill>
        <a:ln w="6350" cap="flat" cmpd="sng" algn="ctr">
          <a:solidFill>
            <a:schemeClr val="tx1">
              <a:alpha val="90000"/>
            </a:schemeClr>
          </a:solidFill>
          <a:prstDash val="solid"/>
          <a:miter lim="800000"/>
        </a:ln>
        <a:effectLst/>
      </dsp:spPr>
      <dsp:style>
        <a:lnRef idx="1">
          <a:scrgbClr r="0" g="0" b="0"/>
        </a:lnRef>
        <a:fillRef idx="1">
          <a:scrgbClr r="0" g="0" b="0"/>
        </a:fillRef>
        <a:effectRef idx="2">
          <a:scrgbClr r="0" g="0" b="0"/>
        </a:effectRef>
        <a:fontRef idx="minor"/>
      </dsp:style>
    </dsp:sp>
    <dsp:sp modelId="{4089BFAF-2A39-41BD-BFE1-E2D0CC971C76}">
      <dsp:nvSpPr>
        <dsp:cNvPr id="0" name=""/>
        <dsp:cNvSpPr/>
      </dsp:nvSpPr>
      <dsp:spPr>
        <a:xfrm rot="21385902">
          <a:off x="436576" y="4447618"/>
          <a:ext cx="4618561" cy="322961"/>
        </a:xfrm>
        <a:prstGeom prst="rect">
          <a:avLst/>
        </a:prstGeom>
        <a:solidFill>
          <a:schemeClr val="bg1">
            <a:lumMod val="75000"/>
            <a:alpha val="90000"/>
          </a:schemeClr>
        </a:solidFill>
        <a:ln w="6350" cap="flat" cmpd="sng" algn="ctr">
          <a:solidFill>
            <a:schemeClr val="tx1">
              <a:alpha val="90000"/>
            </a:schemeClr>
          </a:solidFill>
          <a:prstDash val="solid"/>
          <a:miter lim="800000"/>
        </a:ln>
        <a:effectLst/>
      </dsp:spPr>
      <dsp:style>
        <a:lnRef idx="1">
          <a:scrgbClr r="0" g="0" b="0"/>
        </a:lnRef>
        <a:fillRef idx="1">
          <a:scrgbClr r="0" g="0" b="0"/>
        </a:fillRef>
        <a:effectRef idx="2">
          <a:scrgbClr r="0" g="0" b="0"/>
        </a:effectRef>
        <a:fontRef idx="minor"/>
      </dsp:style>
    </dsp:sp>
    <dsp:sp modelId="{DA501B20-AF3E-43B5-8331-1179432455C3}">
      <dsp:nvSpPr>
        <dsp:cNvPr id="0" name=""/>
        <dsp:cNvSpPr/>
      </dsp:nvSpPr>
      <dsp:spPr>
        <a:xfrm rot="21420000">
          <a:off x="3446214" y="3922804"/>
          <a:ext cx="1471853" cy="414539"/>
        </a:xfrm>
        <a:prstGeom prst="roundRect">
          <a:avLst/>
        </a:prstGeom>
        <a:solidFill>
          <a:srgbClr val="FFC000"/>
        </a:solid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rPr>
            <a:t>Black/African American </a:t>
          </a:r>
        </a:p>
        <a:p>
          <a:pPr marL="0" lvl="0" indent="0" algn="ctr" defTabSz="444500">
            <a:lnSpc>
              <a:spcPct val="90000"/>
            </a:lnSpc>
            <a:spcBef>
              <a:spcPct val="0"/>
            </a:spcBef>
            <a:spcAft>
              <a:spcPct val="35000"/>
            </a:spcAft>
            <a:buNone/>
          </a:pPr>
          <a:r>
            <a:rPr lang="en-US" sz="1000" b="1" kern="1200" dirty="0">
              <a:solidFill>
                <a:schemeClr val="tx1"/>
              </a:solidFill>
            </a:rPr>
            <a:t>65/94=69%</a:t>
          </a:r>
        </a:p>
      </dsp:txBody>
      <dsp:txXfrm>
        <a:off x="3466450" y="3943040"/>
        <a:ext cx="1431381" cy="374067"/>
      </dsp:txXfrm>
    </dsp:sp>
    <dsp:sp modelId="{31CD3E13-0780-4DD7-8507-44BEF132488F}">
      <dsp:nvSpPr>
        <dsp:cNvPr id="0" name=""/>
        <dsp:cNvSpPr/>
      </dsp:nvSpPr>
      <dsp:spPr>
        <a:xfrm rot="21420000">
          <a:off x="3417768" y="3484216"/>
          <a:ext cx="1473944" cy="415504"/>
        </a:xfrm>
        <a:prstGeom prst="roundRect">
          <a:avLst/>
        </a:prstGeom>
        <a:solidFill>
          <a:srgbClr val="ED7D31"/>
        </a:solid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American Indian/          Alaska Native           8/11=73%</a:t>
          </a:r>
          <a:endParaRPr lang="en-US" sz="1000" b="1" kern="1200" dirty="0">
            <a:solidFill>
              <a:schemeClr val="tx1"/>
            </a:solidFill>
          </a:endParaRPr>
        </a:p>
      </dsp:txBody>
      <dsp:txXfrm>
        <a:off x="3438051" y="3504499"/>
        <a:ext cx="1433378" cy="374938"/>
      </dsp:txXfrm>
    </dsp:sp>
    <dsp:sp modelId="{8AD329B4-F8C3-4453-B393-A5B6C170620B}">
      <dsp:nvSpPr>
        <dsp:cNvPr id="0" name=""/>
        <dsp:cNvSpPr/>
      </dsp:nvSpPr>
      <dsp:spPr>
        <a:xfrm rot="21420000">
          <a:off x="3374750" y="3045105"/>
          <a:ext cx="1471589" cy="419931"/>
        </a:xfrm>
        <a:prstGeom prst="roundRect">
          <a:avLst/>
        </a:prstGeom>
        <a:solidFill>
          <a:srgbClr val="70AD47"/>
        </a:solid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rPr>
            <a:t>Hispanic/Latino </a:t>
          </a:r>
        </a:p>
        <a:p>
          <a:pPr marL="0" lvl="0" indent="0" algn="ctr" defTabSz="444500">
            <a:lnSpc>
              <a:spcPct val="90000"/>
            </a:lnSpc>
            <a:spcBef>
              <a:spcPct val="0"/>
            </a:spcBef>
            <a:spcAft>
              <a:spcPct val="35000"/>
            </a:spcAft>
            <a:buNone/>
          </a:pPr>
          <a:r>
            <a:rPr lang="en-US" sz="1000" b="1" kern="1200" dirty="0">
              <a:solidFill>
                <a:schemeClr val="tx1"/>
              </a:solidFill>
            </a:rPr>
            <a:t>95/127=75%</a:t>
          </a:r>
        </a:p>
      </dsp:txBody>
      <dsp:txXfrm>
        <a:off x="3395249" y="3065604"/>
        <a:ext cx="1430591" cy="378933"/>
      </dsp:txXfrm>
    </dsp:sp>
    <dsp:sp modelId="{89CF5718-C626-4213-B446-DFA04250AF0B}">
      <dsp:nvSpPr>
        <dsp:cNvPr id="0" name=""/>
        <dsp:cNvSpPr/>
      </dsp:nvSpPr>
      <dsp:spPr>
        <a:xfrm rot="21407945">
          <a:off x="492921" y="4104758"/>
          <a:ext cx="1474680" cy="413581"/>
        </a:xfrm>
        <a:prstGeom prst="roundRect">
          <a:avLst/>
        </a:prstGeom>
        <a:solidFill>
          <a:srgbClr val="5B9BD5"/>
        </a:solid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rPr>
            <a:t>2 Or More Races </a:t>
          </a:r>
        </a:p>
        <a:p>
          <a:pPr marL="0" lvl="0" indent="0" algn="ctr" defTabSz="444500">
            <a:lnSpc>
              <a:spcPct val="90000"/>
            </a:lnSpc>
            <a:spcBef>
              <a:spcPct val="0"/>
            </a:spcBef>
            <a:spcAft>
              <a:spcPct val="35000"/>
            </a:spcAft>
            <a:buNone/>
          </a:pPr>
          <a:r>
            <a:rPr lang="en-US" sz="1000" b="1" kern="1200" dirty="0">
              <a:solidFill>
                <a:schemeClr val="tx1"/>
              </a:solidFill>
            </a:rPr>
            <a:t>57/68=84%</a:t>
          </a:r>
        </a:p>
      </dsp:txBody>
      <dsp:txXfrm>
        <a:off x="513110" y="4124947"/>
        <a:ext cx="1434302" cy="373203"/>
      </dsp:txXfrm>
    </dsp:sp>
    <dsp:sp modelId="{CE836981-B6DC-4E87-9BC4-074BCF6DCC72}">
      <dsp:nvSpPr>
        <dsp:cNvPr id="0" name=""/>
        <dsp:cNvSpPr/>
      </dsp:nvSpPr>
      <dsp:spPr>
        <a:xfrm rot="21420000">
          <a:off x="440429" y="3200398"/>
          <a:ext cx="1471060" cy="419976"/>
        </a:xfrm>
        <a:prstGeom prst="roundRect">
          <a:avLst/>
        </a:prstGeom>
        <a:solidFill>
          <a:srgbClr val="A26BFF"/>
        </a:solid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rPr>
            <a:t>White </a:t>
          </a:r>
        </a:p>
        <a:p>
          <a:pPr marL="0" lvl="0" indent="0" algn="ctr" defTabSz="444500">
            <a:lnSpc>
              <a:spcPct val="90000"/>
            </a:lnSpc>
            <a:spcBef>
              <a:spcPct val="0"/>
            </a:spcBef>
            <a:spcAft>
              <a:spcPct val="35000"/>
            </a:spcAft>
            <a:buNone/>
          </a:pPr>
          <a:r>
            <a:rPr lang="en-US" sz="1000" b="1" kern="1200" dirty="0">
              <a:solidFill>
                <a:schemeClr val="tx1"/>
              </a:solidFill>
            </a:rPr>
            <a:t>760/833=91% </a:t>
          </a:r>
        </a:p>
      </dsp:txBody>
      <dsp:txXfrm>
        <a:off x="460931" y="3220900"/>
        <a:ext cx="1430056" cy="378972"/>
      </dsp:txXfrm>
    </dsp:sp>
    <dsp:sp modelId="{4DB8AD68-6299-4CD1-A056-8473393AA3E0}">
      <dsp:nvSpPr>
        <dsp:cNvPr id="0" name=""/>
        <dsp:cNvSpPr/>
      </dsp:nvSpPr>
      <dsp:spPr>
        <a:xfrm rot="21420000">
          <a:off x="391147" y="2752532"/>
          <a:ext cx="1475875" cy="415537"/>
        </a:xfrm>
        <a:prstGeom prst="roundRect">
          <a:avLst/>
        </a:prstGeom>
        <a:solidFill>
          <a:srgbClr val="FF99FF"/>
        </a:solid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chemeClr val="tx1"/>
              </a:solidFill>
            </a:rPr>
            <a:t>Native Hawaiian/                  Other Pacific Islander    2/2=100% </a:t>
          </a:r>
        </a:p>
      </dsp:txBody>
      <dsp:txXfrm>
        <a:off x="411432" y="2772817"/>
        <a:ext cx="1435305" cy="374967"/>
      </dsp:txXfrm>
    </dsp:sp>
    <dsp:sp modelId="{1E5F1257-C2D9-468C-A14E-C85C96F0A853}">
      <dsp:nvSpPr>
        <dsp:cNvPr id="0" name=""/>
        <dsp:cNvSpPr/>
      </dsp:nvSpPr>
      <dsp:spPr>
        <a:xfrm rot="21420000">
          <a:off x="456452" y="3648457"/>
          <a:ext cx="1471463" cy="419042"/>
        </a:xfrm>
        <a:prstGeom prst="roundRect">
          <a:avLst/>
        </a:prstGeom>
        <a:solidFill>
          <a:srgbClr val="A5A5A5"/>
        </a:solid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b="1" kern="1200" dirty="0"/>
        </a:p>
        <a:p>
          <a:pPr marL="0" lvl="0" indent="0" algn="ctr" defTabSz="488950">
            <a:lnSpc>
              <a:spcPct val="90000"/>
            </a:lnSpc>
            <a:spcBef>
              <a:spcPct val="0"/>
            </a:spcBef>
            <a:spcAft>
              <a:spcPct val="35000"/>
            </a:spcAft>
            <a:buNone/>
          </a:pPr>
          <a:r>
            <a:rPr lang="en-US" sz="1000" b="1" kern="1200" dirty="0">
              <a:solidFill>
                <a:schemeClr val="tx1"/>
              </a:solidFill>
            </a:rPr>
            <a:t>Asian </a:t>
          </a:r>
        </a:p>
        <a:p>
          <a:pPr marL="0" lvl="0" indent="0" algn="ctr" defTabSz="488950">
            <a:lnSpc>
              <a:spcPct val="90000"/>
            </a:lnSpc>
            <a:spcBef>
              <a:spcPct val="0"/>
            </a:spcBef>
            <a:spcAft>
              <a:spcPct val="35000"/>
            </a:spcAft>
            <a:buNone/>
          </a:pPr>
          <a:r>
            <a:rPr lang="en-US" sz="1000" b="1" kern="1200" dirty="0">
              <a:solidFill>
                <a:schemeClr val="tx1"/>
              </a:solidFill>
            </a:rPr>
            <a:t>152/173=88%</a:t>
          </a:r>
        </a:p>
        <a:p>
          <a:pPr marL="0" lvl="0" indent="0" algn="ctr" defTabSz="488950">
            <a:lnSpc>
              <a:spcPct val="90000"/>
            </a:lnSpc>
            <a:spcBef>
              <a:spcPct val="0"/>
            </a:spcBef>
            <a:spcAft>
              <a:spcPct val="35000"/>
            </a:spcAft>
            <a:buNone/>
          </a:pPr>
          <a:r>
            <a:rPr lang="en-US" sz="900" b="1" kern="1200" dirty="0"/>
            <a:t> </a:t>
          </a:r>
        </a:p>
      </dsp:txBody>
      <dsp:txXfrm>
        <a:off x="476908" y="3668913"/>
        <a:ext cx="1430551" cy="378130"/>
      </dsp:txXfrm>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0.05195</cdr:x>
      <cdr:y>0.89844</cdr:y>
    </cdr:from>
    <cdr:to>
      <cdr:x>0.4017</cdr:x>
      <cdr:y>0.94043</cdr:y>
    </cdr:to>
    <cdr:sp macro="" textlink="">
      <cdr:nvSpPr>
        <cdr:cNvPr id="2" name="Left Brace 1"/>
        <cdr:cNvSpPr/>
      </cdr:nvSpPr>
      <cdr:spPr>
        <a:xfrm xmlns:a="http://schemas.openxmlformats.org/drawingml/2006/main" rot="16200000">
          <a:off x="2536547" y="3644455"/>
          <a:ext cx="260329" cy="4111800"/>
        </a:xfrm>
        <a:prstGeom xmlns:a="http://schemas.openxmlformats.org/drawingml/2006/main" prst="leftBrace">
          <a:avLst>
            <a:gd name="adj1" fmla="val 8333"/>
            <a:gd name="adj2" fmla="val 37992"/>
          </a:avLst>
        </a:prstGeom>
      </cdr:spPr>
      <cdr:style>
        <a:lnRef xmlns:a="http://schemas.openxmlformats.org/drawingml/2006/main" idx="3">
          <a:schemeClr val="accent5"/>
        </a:lnRef>
        <a:fillRef xmlns:a="http://schemas.openxmlformats.org/drawingml/2006/main" idx="0">
          <a:schemeClr val="accent5"/>
        </a:fillRef>
        <a:effectRef xmlns:a="http://schemas.openxmlformats.org/drawingml/2006/main" idx="2">
          <a:schemeClr val="accent5"/>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0.10584</cdr:x>
      <cdr:y>0.93077</cdr:y>
    </cdr:from>
    <cdr:to>
      <cdr:x>0.25712</cdr:x>
      <cdr:y>0.98106</cdr:y>
    </cdr:to>
    <cdr:sp macro="" textlink="">
      <cdr:nvSpPr>
        <cdr:cNvPr id="3" name="TextBox 1"/>
        <cdr:cNvSpPr txBox="1"/>
      </cdr:nvSpPr>
      <cdr:spPr>
        <a:xfrm xmlns:a="http://schemas.openxmlformats.org/drawingml/2006/main">
          <a:off x="1244325" y="5770662"/>
          <a:ext cx="1778524" cy="31174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dirty="0"/>
            <a:t>North</a:t>
          </a:r>
          <a:r>
            <a:rPr lang="en-US" sz="1050" dirty="0"/>
            <a:t> </a:t>
          </a:r>
          <a:r>
            <a:rPr lang="en-US" sz="1200" dirty="0"/>
            <a:t>Seattle Region</a:t>
          </a:r>
          <a:endParaRPr lang="en-US" sz="1050" dirty="0"/>
        </a:p>
      </cdr:txBody>
    </cdr:sp>
  </cdr:relSizeAnchor>
</c:userShapes>
</file>

<file path=ppt/drawings/drawing2.xml><?xml version="1.0" encoding="utf-8"?>
<c:userShapes xmlns:c="http://schemas.openxmlformats.org/drawingml/2006/chart">
  <cdr:relSizeAnchor xmlns:cdr="http://schemas.openxmlformats.org/drawingml/2006/chartDrawing">
    <cdr:from>
      <cdr:x>0.05078</cdr:x>
      <cdr:y>0.84757</cdr:y>
    </cdr:from>
    <cdr:to>
      <cdr:x>0.41278</cdr:x>
      <cdr:y>0.89988</cdr:y>
    </cdr:to>
    <cdr:sp macro="" textlink="">
      <cdr:nvSpPr>
        <cdr:cNvPr id="2" name="Left Brace 1"/>
        <cdr:cNvSpPr/>
      </cdr:nvSpPr>
      <cdr:spPr>
        <a:xfrm xmlns:a="http://schemas.openxmlformats.org/drawingml/2006/main" rot="16200000">
          <a:off x="2462791" y="3619829"/>
          <a:ext cx="339805" cy="4111888"/>
        </a:xfrm>
        <a:prstGeom xmlns:a="http://schemas.openxmlformats.org/drawingml/2006/main" prst="leftBrace">
          <a:avLst>
            <a:gd name="adj1" fmla="val 8333"/>
            <a:gd name="adj2" fmla="val 38604"/>
          </a:avLst>
        </a:prstGeom>
      </cdr:spPr>
      <cdr:style>
        <a:lnRef xmlns:a="http://schemas.openxmlformats.org/drawingml/2006/main" idx="3">
          <a:schemeClr val="accent5"/>
        </a:lnRef>
        <a:fillRef xmlns:a="http://schemas.openxmlformats.org/drawingml/2006/main" idx="0">
          <a:schemeClr val="accent5"/>
        </a:fillRef>
        <a:effectRef xmlns:a="http://schemas.openxmlformats.org/drawingml/2006/main" idx="2">
          <a:schemeClr val="accent5"/>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0.09901</cdr:x>
      <cdr:y>0.89516</cdr:y>
    </cdr:from>
    <cdr:to>
      <cdr:x>0.25559</cdr:x>
      <cdr:y>0.94315</cdr:y>
    </cdr:to>
    <cdr:sp macro="" textlink="">
      <cdr:nvSpPr>
        <cdr:cNvPr id="3" name="TextBox 1"/>
        <cdr:cNvSpPr txBox="1"/>
      </cdr:nvSpPr>
      <cdr:spPr>
        <a:xfrm xmlns:a="http://schemas.openxmlformats.org/drawingml/2006/main">
          <a:off x="1124653" y="5815015"/>
          <a:ext cx="1778465" cy="31170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dirty="0"/>
            <a:t>North</a:t>
          </a:r>
          <a:r>
            <a:rPr lang="en-US" sz="1050" dirty="0"/>
            <a:t> </a:t>
          </a:r>
          <a:r>
            <a:rPr lang="en-US" sz="1200" dirty="0"/>
            <a:t>Seattle Region</a:t>
          </a:r>
          <a:endParaRPr lang="en-US" sz="1050" dirty="0"/>
        </a:p>
      </cdr:txBody>
    </cdr:sp>
  </cdr:relSizeAnchor>
  <cdr:relSizeAnchor xmlns:cdr="http://schemas.openxmlformats.org/drawingml/2006/chartDrawing">
    <cdr:from>
      <cdr:x>0.70684</cdr:x>
      <cdr:y>0.11475</cdr:y>
    </cdr:from>
    <cdr:to>
      <cdr:x>0.96248</cdr:x>
      <cdr:y>0.14187</cdr:y>
    </cdr:to>
    <cdr:sp macro="" textlink="">
      <cdr:nvSpPr>
        <cdr:cNvPr id="4" name="TextBox 3"/>
        <cdr:cNvSpPr txBox="1"/>
      </cdr:nvSpPr>
      <cdr:spPr>
        <a:xfrm xmlns:a="http://schemas.openxmlformats.org/drawingml/2006/main">
          <a:off x="8028650" y="745399"/>
          <a:ext cx="2903738" cy="17616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0.70247</cdr:x>
      <cdr:y>0.11107</cdr:y>
    </cdr:from>
    <cdr:to>
      <cdr:x>0.96373</cdr:x>
      <cdr:y>0.14982</cdr:y>
    </cdr:to>
    <cdr:sp macro="" textlink="">
      <cdr:nvSpPr>
        <cdr:cNvPr id="5" name="TextBox 4"/>
        <cdr:cNvSpPr txBox="1"/>
      </cdr:nvSpPr>
      <cdr:spPr>
        <a:xfrm xmlns:a="http://schemas.openxmlformats.org/drawingml/2006/main">
          <a:off x="7979105" y="721544"/>
          <a:ext cx="2967435" cy="251670"/>
        </a:xfrm>
        <a:prstGeom xmlns:a="http://schemas.openxmlformats.org/drawingml/2006/main" prst="rect">
          <a:avLst/>
        </a:prstGeom>
        <a:solidFill xmlns:a="http://schemas.openxmlformats.org/drawingml/2006/main">
          <a:schemeClr val="bg1"/>
        </a:solidFill>
        <a:ln xmlns:a="http://schemas.openxmlformats.org/drawingml/2006/main">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200" b="1" dirty="0"/>
            <a:t>Age</a:t>
          </a:r>
          <a:endParaRPr lang="en-US" sz="1100" b="1" dirty="0"/>
        </a:p>
      </cdr:txBody>
    </cdr:sp>
  </cdr:relSizeAnchor>
</c:userShapes>
</file>

<file path=ppt/drawings/drawing3.xml><?xml version="1.0" encoding="utf-8"?>
<c:userShapes xmlns:c="http://schemas.openxmlformats.org/drawingml/2006/chart">
  <cdr:relSizeAnchor xmlns:cdr="http://schemas.openxmlformats.org/drawingml/2006/chartDrawing">
    <cdr:from>
      <cdr:x>0.02173</cdr:x>
      <cdr:y>0.7722</cdr:y>
    </cdr:from>
    <cdr:to>
      <cdr:x>0.28279</cdr:x>
      <cdr:y>1</cdr:y>
    </cdr:to>
    <cdr:sp macro="" textlink="">
      <cdr:nvSpPr>
        <cdr:cNvPr id="2" name="TextBox 1"/>
        <cdr:cNvSpPr txBox="1"/>
      </cdr:nvSpPr>
      <cdr:spPr>
        <a:xfrm xmlns:a="http://schemas.openxmlformats.org/drawingml/2006/main">
          <a:off x="118810" y="3056464"/>
          <a:ext cx="1427584" cy="80253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7" y="5"/>
            <a:ext cx="3038475" cy="60444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45" y="5"/>
            <a:ext cx="3038475" cy="604447"/>
          </a:xfrm>
          <a:prstGeom prst="rect">
            <a:avLst/>
          </a:prstGeom>
        </p:spPr>
        <p:txBody>
          <a:bodyPr vert="horz" lIns="91440" tIns="45720" rIns="91440" bIns="45720" rtlCol="0"/>
          <a:lstStyle>
            <a:lvl1pPr algn="r">
              <a:defRPr sz="1200"/>
            </a:lvl1pPr>
          </a:lstStyle>
          <a:p>
            <a:fld id="{40599309-904F-4C23-8625-87D986A4ADE6}" type="datetimeFigureOut">
              <a:rPr lang="en-US"/>
              <a:t>12/6/2016</a:t>
            </a:fld>
            <a:endParaRPr lang="en-US"/>
          </a:p>
        </p:txBody>
      </p:sp>
      <p:sp>
        <p:nvSpPr>
          <p:cNvPr id="4" name="Slide Image Placeholder 3"/>
          <p:cNvSpPr>
            <a:spLocks noGrp="1" noRot="1" noChangeAspect="1"/>
          </p:cNvSpPr>
          <p:nvPr>
            <p:ph type="sldImg" idx="2"/>
          </p:nvPr>
        </p:nvSpPr>
        <p:spPr>
          <a:xfrm>
            <a:off x="-104775" y="1504950"/>
            <a:ext cx="7219950" cy="40624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5793648"/>
            <a:ext cx="5607050" cy="474100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7" y="11435157"/>
            <a:ext cx="3038475" cy="60444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45" y="11435157"/>
            <a:ext cx="3038475" cy="604447"/>
          </a:xfrm>
          <a:prstGeom prst="rect">
            <a:avLst/>
          </a:prstGeom>
        </p:spPr>
        <p:txBody>
          <a:bodyPr vert="horz" lIns="91440" tIns="45720" rIns="91440" bIns="45720" rtlCol="0" anchor="b"/>
          <a:lstStyle>
            <a:lvl1pPr algn="r">
              <a:defRPr sz="1200"/>
            </a:lvl1pPr>
          </a:lstStyle>
          <a:p>
            <a:fld id="{B2A9C873-9662-457C-B21E-1431109661E9}" type="slidenum">
              <a:rPr lang="en-US"/>
              <a:t>‹#›</a:t>
            </a:fld>
            <a:endParaRPr lang="en-US"/>
          </a:p>
        </p:txBody>
      </p:sp>
    </p:spTree>
    <p:extLst>
      <p:ext uri="{BB962C8B-B14F-4D97-AF65-F5344CB8AC3E}">
        <p14:creationId xmlns:p14="http://schemas.microsoft.com/office/powerpoint/2010/main" val="3022602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A9C873-9662-457C-B21E-1431109661E9}" type="slidenum">
              <a:rPr lang="en-US"/>
              <a:t>6</a:t>
            </a:fld>
            <a:endParaRPr lang="en-US"/>
          </a:p>
        </p:txBody>
      </p:sp>
    </p:spTree>
    <p:extLst>
      <p:ext uri="{BB962C8B-B14F-4D97-AF65-F5344CB8AC3E}">
        <p14:creationId xmlns:p14="http://schemas.microsoft.com/office/powerpoint/2010/main" val="2171259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A9C873-9662-457C-B21E-1431109661E9}" type="slidenum">
              <a:rPr lang="en-US"/>
              <a:t>20</a:t>
            </a:fld>
            <a:endParaRPr lang="en-US"/>
          </a:p>
        </p:txBody>
      </p:sp>
    </p:spTree>
    <p:extLst>
      <p:ext uri="{BB962C8B-B14F-4D97-AF65-F5344CB8AC3E}">
        <p14:creationId xmlns:p14="http://schemas.microsoft.com/office/powerpoint/2010/main" val="2450618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3F658E4-1F8D-4F5F-9735-D5637E08ED2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9C65CD-E176-4BD9-8DED-E45025859FFA}" type="slidenum">
              <a:rPr lang="en-US" smtClean="0"/>
              <a:t>‹#›</a:t>
            </a:fld>
            <a:endParaRPr lang="en-US"/>
          </a:p>
        </p:txBody>
      </p:sp>
    </p:spTree>
    <p:extLst>
      <p:ext uri="{BB962C8B-B14F-4D97-AF65-F5344CB8AC3E}">
        <p14:creationId xmlns:p14="http://schemas.microsoft.com/office/powerpoint/2010/main" val="1176754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F658E4-1F8D-4F5F-9735-D5637E08ED2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9C65CD-E176-4BD9-8DED-E45025859FFA}" type="slidenum">
              <a:rPr lang="en-US" smtClean="0"/>
              <a:t>‹#›</a:t>
            </a:fld>
            <a:endParaRPr lang="en-US"/>
          </a:p>
        </p:txBody>
      </p:sp>
    </p:spTree>
    <p:extLst>
      <p:ext uri="{BB962C8B-B14F-4D97-AF65-F5344CB8AC3E}">
        <p14:creationId xmlns:p14="http://schemas.microsoft.com/office/powerpoint/2010/main" val="954454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F658E4-1F8D-4F5F-9735-D5637E08ED2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9C65CD-E176-4BD9-8DED-E45025859FFA}" type="slidenum">
              <a:rPr lang="en-US" smtClean="0"/>
              <a:t>‹#›</a:t>
            </a:fld>
            <a:endParaRPr lang="en-US"/>
          </a:p>
        </p:txBody>
      </p:sp>
    </p:spTree>
    <p:extLst>
      <p:ext uri="{BB962C8B-B14F-4D97-AF65-F5344CB8AC3E}">
        <p14:creationId xmlns:p14="http://schemas.microsoft.com/office/powerpoint/2010/main" val="427190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F658E4-1F8D-4F5F-9735-D5637E08ED2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9C65CD-E176-4BD9-8DED-E45025859FFA}" type="slidenum">
              <a:rPr lang="en-US" smtClean="0"/>
              <a:t>‹#›</a:t>
            </a:fld>
            <a:endParaRPr lang="en-US"/>
          </a:p>
        </p:txBody>
      </p:sp>
    </p:spTree>
    <p:extLst>
      <p:ext uri="{BB962C8B-B14F-4D97-AF65-F5344CB8AC3E}">
        <p14:creationId xmlns:p14="http://schemas.microsoft.com/office/powerpoint/2010/main" val="3139355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F658E4-1F8D-4F5F-9735-D5637E08ED29}"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9C65CD-E176-4BD9-8DED-E45025859FFA}" type="slidenum">
              <a:rPr lang="en-US" smtClean="0"/>
              <a:t>‹#›</a:t>
            </a:fld>
            <a:endParaRPr lang="en-US"/>
          </a:p>
        </p:txBody>
      </p:sp>
    </p:spTree>
    <p:extLst>
      <p:ext uri="{BB962C8B-B14F-4D97-AF65-F5344CB8AC3E}">
        <p14:creationId xmlns:p14="http://schemas.microsoft.com/office/powerpoint/2010/main" val="1603438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3F658E4-1F8D-4F5F-9735-D5637E08ED2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9C65CD-E176-4BD9-8DED-E45025859FFA}" type="slidenum">
              <a:rPr lang="en-US" smtClean="0"/>
              <a:t>‹#›</a:t>
            </a:fld>
            <a:endParaRPr lang="en-US"/>
          </a:p>
        </p:txBody>
      </p:sp>
    </p:spTree>
    <p:extLst>
      <p:ext uri="{BB962C8B-B14F-4D97-AF65-F5344CB8AC3E}">
        <p14:creationId xmlns:p14="http://schemas.microsoft.com/office/powerpoint/2010/main" val="1410430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3F658E4-1F8D-4F5F-9735-D5637E08ED29}" type="datetimeFigureOut">
              <a:rPr lang="en-US" smtClean="0"/>
              <a:t>12/6/2016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9C65CD-E176-4BD9-8DED-E45025859FFA}" type="slidenum">
              <a:rPr lang="en-US" smtClean="0"/>
              <a:t>‹#›</a:t>
            </a:fld>
            <a:endParaRPr lang="en-US"/>
          </a:p>
        </p:txBody>
      </p:sp>
    </p:spTree>
    <p:extLst>
      <p:ext uri="{BB962C8B-B14F-4D97-AF65-F5344CB8AC3E}">
        <p14:creationId xmlns:p14="http://schemas.microsoft.com/office/powerpoint/2010/main" val="625981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3F658E4-1F8D-4F5F-9735-D5637E08ED29}" type="datetimeFigureOut">
              <a:rPr lang="en-US" smtClean="0"/>
              <a:t>12/6/2016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9C65CD-E176-4BD9-8DED-E45025859FFA}" type="slidenum">
              <a:rPr lang="en-US" smtClean="0"/>
              <a:t>‹#›</a:t>
            </a:fld>
            <a:endParaRPr lang="en-US"/>
          </a:p>
        </p:txBody>
      </p:sp>
    </p:spTree>
    <p:extLst>
      <p:ext uri="{BB962C8B-B14F-4D97-AF65-F5344CB8AC3E}">
        <p14:creationId xmlns:p14="http://schemas.microsoft.com/office/powerpoint/2010/main" val="1506998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F658E4-1F8D-4F5F-9735-D5637E08ED29}" type="datetimeFigureOut">
              <a:rPr lang="en-US" smtClean="0"/>
              <a:t>12/6/2016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9C65CD-E176-4BD9-8DED-E45025859FFA}" type="slidenum">
              <a:rPr lang="en-US" smtClean="0"/>
              <a:t>‹#›</a:t>
            </a:fld>
            <a:endParaRPr lang="en-US"/>
          </a:p>
        </p:txBody>
      </p:sp>
    </p:spTree>
    <p:extLst>
      <p:ext uri="{BB962C8B-B14F-4D97-AF65-F5344CB8AC3E}">
        <p14:creationId xmlns:p14="http://schemas.microsoft.com/office/powerpoint/2010/main" val="65691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3F658E4-1F8D-4F5F-9735-D5637E08ED2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9C65CD-E176-4BD9-8DED-E45025859FFA}" type="slidenum">
              <a:rPr lang="en-US" smtClean="0"/>
              <a:t>‹#›</a:t>
            </a:fld>
            <a:endParaRPr lang="en-US"/>
          </a:p>
        </p:txBody>
      </p:sp>
    </p:spTree>
    <p:extLst>
      <p:ext uri="{BB962C8B-B14F-4D97-AF65-F5344CB8AC3E}">
        <p14:creationId xmlns:p14="http://schemas.microsoft.com/office/powerpoint/2010/main" val="399623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3F658E4-1F8D-4F5F-9735-D5637E08ED29}" type="datetimeFigureOut">
              <a:rPr lang="en-US" smtClean="0"/>
              <a:t>12/6/2016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9C65CD-E176-4BD9-8DED-E45025859FFA}" type="slidenum">
              <a:rPr lang="en-US" smtClean="0"/>
              <a:t>‹#›</a:t>
            </a:fld>
            <a:endParaRPr lang="en-US"/>
          </a:p>
        </p:txBody>
      </p:sp>
    </p:spTree>
    <p:extLst>
      <p:ext uri="{BB962C8B-B14F-4D97-AF65-F5344CB8AC3E}">
        <p14:creationId xmlns:p14="http://schemas.microsoft.com/office/powerpoint/2010/main" val="2055909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F658E4-1F8D-4F5F-9735-D5637E08ED29}" type="datetimeFigureOut">
              <a:rPr lang="en-US" smtClean="0"/>
              <a:t>12/6/2016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9C65CD-E176-4BD9-8DED-E45025859FFA}" type="slidenum">
              <a:rPr lang="en-US" smtClean="0"/>
              <a:t>‹#›</a:t>
            </a:fld>
            <a:endParaRPr lang="en-US"/>
          </a:p>
        </p:txBody>
      </p:sp>
    </p:spTree>
    <p:extLst>
      <p:ext uri="{BB962C8B-B14F-4D97-AF65-F5344CB8AC3E}">
        <p14:creationId xmlns:p14="http://schemas.microsoft.com/office/powerpoint/2010/main" val="3662211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8" Type="http://schemas.openxmlformats.org/officeDocument/2006/relationships/chart" Target="../charts/chart9.xml"/><Relationship Id="rId3" Type="http://schemas.openxmlformats.org/officeDocument/2006/relationships/chart" Target="../charts/chart4.xml"/><Relationship Id="rId7" Type="http://schemas.openxmlformats.org/officeDocument/2006/relationships/chart" Target="../charts/chart8.xml"/><Relationship Id="rId2" Type="http://schemas.openxmlformats.org/officeDocument/2006/relationships/chart" Target="../charts/chart3.xml"/><Relationship Id="rId1" Type="http://schemas.openxmlformats.org/officeDocument/2006/relationships/slideLayout" Target="../slideLayouts/slideLayout2.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 Id="rId9" Type="http://schemas.openxmlformats.org/officeDocument/2006/relationships/chart" Target="../charts/char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524000" y="1734759"/>
            <a:ext cx="9144000" cy="2387600"/>
          </a:xfrm>
          <a:ln w="28575">
            <a:solidFill>
              <a:schemeClr val="accent1">
                <a:lumMod val="75000"/>
              </a:schemeClr>
            </a:solidFill>
          </a:ln>
        </p:spPr>
        <p:txBody>
          <a:bodyPr>
            <a:normAutofit/>
          </a:bodyPr>
          <a:lstStyle/>
          <a:p>
            <a:r>
              <a:rPr lang="en-US" sz="5300" b="1" dirty="0"/>
              <a:t>North Seattle </a:t>
            </a:r>
            <a:br>
              <a:rPr lang="en-US" sz="5300" b="1" dirty="0"/>
            </a:br>
            <a:r>
              <a:rPr lang="en-US" sz="5300" b="1" dirty="0"/>
              <a:t>Human Services Summit</a:t>
            </a:r>
            <a:br>
              <a:rPr lang="en-US" sz="5300" b="1" dirty="0"/>
            </a:br>
            <a:endParaRPr lang="en-US" sz="2800" b="1" dirty="0">
              <a:latin typeface="+mn-lt"/>
            </a:endParaRPr>
          </a:p>
        </p:txBody>
      </p:sp>
      <p:sp>
        <p:nvSpPr>
          <p:cNvPr id="5" name="Subtitle 2"/>
          <p:cNvSpPr>
            <a:spLocks noGrp="1"/>
          </p:cNvSpPr>
          <p:nvPr>
            <p:ph type="subTitle" idx="1"/>
          </p:nvPr>
        </p:nvSpPr>
        <p:spPr>
          <a:xfrm>
            <a:off x="1524000" y="4440937"/>
            <a:ext cx="9144000" cy="651180"/>
          </a:xfrm>
        </p:spPr>
        <p:txBody>
          <a:bodyPr>
            <a:noAutofit/>
          </a:bodyPr>
          <a:lstStyle>
            <a:lvl1pPr marL="0" indent="0" algn="ctr">
              <a:buNone/>
              <a:defRPr sz="1200" b="1">
                <a:solidFill>
                  <a:schemeClr val="tx1"/>
                </a:solidFill>
                <a:latin typeface="Tw Cen MT"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z="1400" b="1" dirty="0">
                <a:latin typeface="+mn-lt"/>
              </a:rPr>
              <a:t>Tuesday, December </a:t>
            </a:r>
            <a:r>
              <a:rPr lang="en-US" sz="1400" dirty="0">
                <a:latin typeface="+mn-lt"/>
              </a:rPr>
              <a:t>6</a:t>
            </a:r>
            <a:r>
              <a:rPr lang="en-US" sz="1400" b="1" dirty="0">
                <a:latin typeface="+mn-lt"/>
              </a:rPr>
              <a:t>, 2016</a:t>
            </a:r>
            <a:r>
              <a:rPr lang="en-US" sz="1400" dirty="0">
                <a:solidFill>
                  <a:srgbClr val="D7E462"/>
                </a:solidFill>
                <a:latin typeface="+mn-lt"/>
              </a:rPr>
              <a:t> </a:t>
            </a:r>
            <a:r>
              <a:rPr lang="en-US" sz="1400" dirty="0">
                <a:solidFill>
                  <a:srgbClr val="0070C0"/>
                </a:solidFill>
                <a:latin typeface="+mn-lt"/>
              </a:rPr>
              <a:t>|</a:t>
            </a:r>
            <a:r>
              <a:rPr lang="en-US" sz="1400" dirty="0">
                <a:solidFill>
                  <a:srgbClr val="D7E462"/>
                </a:solidFill>
                <a:latin typeface="+mn-lt"/>
              </a:rPr>
              <a:t> </a:t>
            </a:r>
            <a:r>
              <a:rPr lang="en-US" sz="1400" b="1" dirty="0">
                <a:latin typeface="+mn-lt"/>
              </a:rPr>
              <a:t>City of Seattle </a:t>
            </a:r>
            <a:endParaRPr lang="en-US" sz="1400" dirty="0">
              <a:solidFill>
                <a:srgbClr val="0070C0"/>
              </a:solidFill>
              <a:latin typeface="+mn-lt"/>
            </a:endParaRPr>
          </a:p>
          <a:p>
            <a:r>
              <a:rPr lang="en-US" sz="1400" b="1" dirty="0">
                <a:solidFill>
                  <a:srgbClr val="D7E462"/>
                </a:solidFill>
                <a:latin typeface="+mn-lt"/>
              </a:rPr>
              <a:t>  </a:t>
            </a:r>
            <a:r>
              <a:rPr lang="en-US" sz="1400" b="1" dirty="0">
                <a:latin typeface="+mn-lt"/>
              </a:rPr>
              <a:t>Mayor Murray</a:t>
            </a:r>
            <a:r>
              <a:rPr lang="en-US" sz="1400" dirty="0">
                <a:solidFill>
                  <a:srgbClr val="0070C0"/>
                </a:solidFill>
              </a:rPr>
              <a:t> |</a:t>
            </a:r>
            <a:r>
              <a:rPr lang="en-US" sz="1400" dirty="0">
                <a:solidFill>
                  <a:srgbClr val="D7E462"/>
                </a:solidFill>
              </a:rPr>
              <a:t>  </a:t>
            </a:r>
            <a:r>
              <a:rPr lang="en-US" sz="1400" dirty="0"/>
              <a:t>Councilmember Juarez</a:t>
            </a:r>
            <a:endParaRPr lang="en-US" sz="1400" b="1" dirty="0">
              <a:latin typeface="+mn-lt"/>
            </a:endParaRPr>
          </a:p>
        </p:txBody>
      </p:sp>
    </p:spTree>
    <p:extLst>
      <p:ext uri="{BB962C8B-B14F-4D97-AF65-F5344CB8AC3E}">
        <p14:creationId xmlns:p14="http://schemas.microsoft.com/office/powerpoint/2010/main" val="3122684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8" name="TextBox 7"/>
          <p:cNvSpPr txBox="1"/>
          <p:nvPr/>
        </p:nvSpPr>
        <p:spPr>
          <a:xfrm>
            <a:off x="0" y="6627168"/>
            <a:ext cx="5335954" cy="230832"/>
          </a:xfrm>
          <a:prstGeom prst="rect">
            <a:avLst/>
          </a:prstGeom>
          <a:noFill/>
        </p:spPr>
        <p:txBody>
          <a:bodyPr wrap="square" rtlCol="0">
            <a:spAutoFit/>
          </a:bodyPr>
          <a:lstStyle/>
          <a:p>
            <a:r>
              <a:rPr lang="en-US" sz="900" b="1" dirty="0"/>
              <a:t>Data Source: </a:t>
            </a:r>
            <a:r>
              <a:rPr lang="en-US" sz="900" dirty="0"/>
              <a:t>King County Medical Examiner Records; Analyzed by UW Alcohol &amp; Drug Abuse Institute</a:t>
            </a:r>
          </a:p>
        </p:txBody>
      </p:sp>
      <p:sp>
        <p:nvSpPr>
          <p:cNvPr id="12" name="Rectangle 11"/>
          <p:cNvSpPr/>
          <p:nvPr/>
        </p:nvSpPr>
        <p:spPr>
          <a:xfrm>
            <a:off x="8636001" y="3904518"/>
            <a:ext cx="3317630" cy="1667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4996458" y="228486"/>
            <a:ext cx="6742869" cy="6046237"/>
          </a:xfrm>
          <a:prstGeom prst="rect">
            <a:avLst/>
          </a:prstGeom>
          <a:ln>
            <a:solidFill>
              <a:schemeClr val="tx1"/>
            </a:solidFill>
          </a:ln>
        </p:spPr>
      </p:pic>
      <p:sp>
        <p:nvSpPr>
          <p:cNvPr id="21" name="TextBox 20"/>
          <p:cNvSpPr txBox="1"/>
          <p:nvPr/>
        </p:nvSpPr>
        <p:spPr>
          <a:xfrm>
            <a:off x="8063832" y="1573976"/>
            <a:ext cx="384374" cy="307777"/>
          </a:xfrm>
          <a:prstGeom prst="rect">
            <a:avLst/>
          </a:prstGeom>
          <a:noFill/>
        </p:spPr>
        <p:txBody>
          <a:bodyPr wrap="square" rtlCol="0">
            <a:spAutoFit/>
          </a:bodyPr>
          <a:lstStyle/>
          <a:p>
            <a:r>
              <a:rPr lang="en-US" sz="1400" b="1" dirty="0"/>
              <a:t>11</a:t>
            </a:r>
          </a:p>
        </p:txBody>
      </p:sp>
      <p:sp>
        <p:nvSpPr>
          <p:cNvPr id="22" name="TextBox 21"/>
          <p:cNvSpPr txBox="1"/>
          <p:nvPr/>
        </p:nvSpPr>
        <p:spPr>
          <a:xfrm>
            <a:off x="9315450" y="5891520"/>
            <a:ext cx="277585" cy="307777"/>
          </a:xfrm>
          <a:prstGeom prst="rect">
            <a:avLst/>
          </a:prstGeom>
          <a:noFill/>
        </p:spPr>
        <p:txBody>
          <a:bodyPr wrap="square" rtlCol="0">
            <a:spAutoFit/>
          </a:bodyPr>
          <a:lstStyle/>
          <a:p>
            <a:r>
              <a:rPr lang="en-US" sz="1400" b="1" dirty="0"/>
              <a:t>4</a:t>
            </a:r>
          </a:p>
        </p:txBody>
      </p:sp>
      <p:sp>
        <p:nvSpPr>
          <p:cNvPr id="15" name="TextBox 14"/>
          <p:cNvSpPr txBox="1"/>
          <p:nvPr/>
        </p:nvSpPr>
        <p:spPr>
          <a:xfrm>
            <a:off x="11339648" y="6488668"/>
            <a:ext cx="852352" cy="369332"/>
          </a:xfrm>
          <a:prstGeom prst="rect">
            <a:avLst/>
          </a:prstGeom>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r>
              <a:rPr lang="en-US" dirty="0"/>
              <a:t>9</a:t>
            </a:r>
            <a:endParaRPr lang="EN-US" dirty="0"/>
          </a:p>
        </p:txBody>
      </p:sp>
      <p:sp>
        <p:nvSpPr>
          <p:cNvPr id="16" name="TextBox 15"/>
          <p:cNvSpPr txBox="1"/>
          <p:nvPr/>
        </p:nvSpPr>
        <p:spPr>
          <a:xfrm>
            <a:off x="10561864" y="5060976"/>
            <a:ext cx="277585" cy="307777"/>
          </a:xfrm>
          <a:prstGeom prst="rect">
            <a:avLst/>
          </a:prstGeom>
          <a:noFill/>
        </p:spPr>
        <p:txBody>
          <a:bodyPr wrap="square" rtlCol="0">
            <a:spAutoFit/>
          </a:bodyPr>
          <a:lstStyle/>
          <a:p>
            <a:r>
              <a:rPr lang="en-US" sz="1400" b="1" dirty="0"/>
              <a:t>1</a:t>
            </a:r>
          </a:p>
        </p:txBody>
      </p:sp>
      <p:pic>
        <p:nvPicPr>
          <p:cNvPr id="4" name="Picture 3"/>
          <p:cNvPicPr>
            <a:picLocks noChangeAspect="1"/>
          </p:cNvPicPr>
          <p:nvPr/>
        </p:nvPicPr>
        <p:blipFill>
          <a:blip r:embed="rId3"/>
          <a:stretch>
            <a:fillRect/>
          </a:stretch>
        </p:blipFill>
        <p:spPr>
          <a:xfrm>
            <a:off x="838200" y="1923385"/>
            <a:ext cx="3397856" cy="3151750"/>
          </a:xfrm>
          <a:prstGeom prst="rect">
            <a:avLst/>
          </a:prstGeom>
        </p:spPr>
      </p:pic>
      <p:sp>
        <p:nvSpPr>
          <p:cNvPr id="6" name="TextBox 5"/>
          <p:cNvSpPr txBox="1"/>
          <p:nvPr/>
        </p:nvSpPr>
        <p:spPr>
          <a:xfrm>
            <a:off x="807429" y="5092198"/>
            <a:ext cx="3917991" cy="230832"/>
          </a:xfrm>
          <a:prstGeom prst="rect">
            <a:avLst/>
          </a:prstGeom>
          <a:noFill/>
        </p:spPr>
        <p:txBody>
          <a:bodyPr wrap="square" rtlCol="0">
            <a:spAutoFit/>
          </a:bodyPr>
          <a:lstStyle/>
          <a:p>
            <a:r>
              <a:rPr lang="en-US" sz="900" dirty="0"/>
              <a:t>* Approximate count for North Seattle</a:t>
            </a:r>
          </a:p>
        </p:txBody>
      </p:sp>
      <p:sp>
        <p:nvSpPr>
          <p:cNvPr id="14" name="Title 1"/>
          <p:cNvSpPr txBox="1">
            <a:spLocks/>
          </p:cNvSpPr>
          <p:nvPr/>
        </p:nvSpPr>
        <p:spPr>
          <a:xfrm>
            <a:off x="1" y="-1"/>
            <a:ext cx="4996457" cy="180329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uFill>
                  <a:solidFill>
                    <a:srgbClr val="0070C0"/>
                  </a:solidFill>
                </a:uFill>
                <a:latin typeface="+mn-lt"/>
              </a:rPr>
              <a:t>Between 2013 and 2015, the </a:t>
            </a:r>
            <a:endParaRPr lang="en-US" sz="2400" dirty="0">
              <a:uFill>
                <a:solidFill>
                  <a:srgbClr val="0070C0"/>
                </a:solidFill>
              </a:uFill>
              <a:latin typeface="+mn-lt"/>
            </a:endParaRPr>
          </a:p>
          <a:p>
            <a:pPr algn="ctr"/>
            <a:r>
              <a:rPr lang="EN-US" sz="2400" dirty="0">
                <a:uFill>
                  <a:solidFill>
                    <a:srgbClr val="0070C0"/>
                  </a:solidFill>
                </a:uFill>
                <a:latin typeface="+mn-lt"/>
              </a:rPr>
              <a:t>North Seattle Region accounted for </a:t>
            </a:r>
          </a:p>
          <a:p>
            <a:pPr algn="ctr"/>
            <a:r>
              <a:rPr lang="EN-US" sz="2400" dirty="0">
                <a:uFill>
                  <a:solidFill>
                    <a:srgbClr val="0070C0"/>
                  </a:solidFill>
                </a:uFill>
                <a:latin typeface="+mn-lt"/>
              </a:rPr>
              <a:t>nearly 13% of all deaths involving</a:t>
            </a:r>
          </a:p>
          <a:p>
            <a:pPr algn="ctr"/>
            <a:r>
              <a:rPr lang="EN-US" sz="2400" dirty="0">
                <a:uFill>
                  <a:solidFill>
                    <a:srgbClr val="0070C0"/>
                  </a:solidFill>
                </a:uFill>
                <a:latin typeface="+mn-lt"/>
              </a:rPr>
              <a:t> major drugs (</a:t>
            </a:r>
            <a:r>
              <a:rPr lang="EN-US" sz="2400" dirty="0">
                <a:latin typeface="+mn-lt"/>
              </a:rPr>
              <a:t>opiates, cocaine, or methamphetamines) in King County. </a:t>
            </a:r>
          </a:p>
          <a:p>
            <a:endParaRPr lang="en-US" sz="2800" dirty="0">
              <a:uFill>
                <a:solidFill>
                  <a:srgbClr val="0070C0"/>
                </a:solidFill>
              </a:uFill>
              <a:latin typeface="+mn-lt"/>
            </a:endParaRPr>
          </a:p>
        </p:txBody>
      </p:sp>
    </p:spTree>
    <p:extLst>
      <p:ext uri="{BB962C8B-B14F-4D97-AF65-F5344CB8AC3E}">
        <p14:creationId xmlns:p14="http://schemas.microsoft.com/office/powerpoint/2010/main" val="3100417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6350169"/>
            <a:ext cx="5271796" cy="507831"/>
          </a:xfrm>
          <a:prstGeom prst="rect">
            <a:avLst/>
          </a:prstGeom>
          <a:noFill/>
        </p:spPr>
        <p:txBody>
          <a:bodyPr wrap="square" rtlCol="0">
            <a:spAutoFit/>
          </a:bodyPr>
          <a:lstStyle/>
          <a:p>
            <a:r>
              <a:rPr lang="en-US" sz="900" b="1" dirty="0"/>
              <a:t>Data Shown by: </a:t>
            </a:r>
            <a:r>
              <a:rPr lang="en-US" sz="900" dirty="0"/>
              <a:t>Health Reporting Area (geographic definition used by Public Health)</a:t>
            </a:r>
            <a:endParaRPr lang="en-US" sz="900" b="1" dirty="0"/>
          </a:p>
          <a:p>
            <a:r>
              <a:rPr lang="en-US" sz="900" b="1" dirty="0"/>
              <a:t>Data Source: </a:t>
            </a:r>
            <a:r>
              <a:rPr lang="en-US" sz="900" dirty="0"/>
              <a:t>Health: Washington State Behavioral Risk Factor Surveillance System, 2005-2014</a:t>
            </a:r>
          </a:p>
          <a:p>
            <a:r>
              <a:rPr lang="en-US" sz="900" dirty="0"/>
              <a:t>Social/Emotional Support: Washington State Behavioral Risk Factor Surveillance System, 2005-2012</a:t>
            </a:r>
          </a:p>
        </p:txBody>
      </p:sp>
      <p:sp>
        <p:nvSpPr>
          <p:cNvPr id="23" name="Rectangle 22"/>
          <p:cNvSpPr/>
          <p:nvPr/>
        </p:nvSpPr>
        <p:spPr>
          <a:xfrm>
            <a:off x="11384246" y="1494890"/>
            <a:ext cx="525802" cy="319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1339648" y="6488668"/>
            <a:ext cx="852352" cy="369332"/>
          </a:xfrm>
          <a:prstGeom prst="rect">
            <a:avLst/>
          </a:prstGeom>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r>
              <a:rPr lang="en-US" dirty="0"/>
              <a:t>10</a:t>
            </a:r>
            <a:endParaRPr lang="EN-US" dirty="0"/>
          </a:p>
        </p:txBody>
      </p:sp>
      <p:sp>
        <p:nvSpPr>
          <p:cNvPr id="26" name="Title 1"/>
          <p:cNvSpPr txBox="1">
            <a:spLocks/>
          </p:cNvSpPr>
          <p:nvPr/>
        </p:nvSpPr>
        <p:spPr>
          <a:xfrm>
            <a:off x="6511925" y="288925"/>
            <a:ext cx="4510088" cy="13252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uFill>
                  <a:solidFill>
                    <a:srgbClr val="0070C0"/>
                  </a:solidFill>
                </a:uFill>
                <a:latin typeface="+mn-lt"/>
              </a:rPr>
              <a:t>Compared to whites in the North Seattle Region, older adults of color report lower overall outcomes related to health and social/emotional support: </a:t>
            </a:r>
            <a:endParaRPr lang="en-US" sz="2400" dirty="0">
              <a:uFill>
                <a:solidFill>
                  <a:srgbClr val="0070C0"/>
                </a:solidFill>
              </a:uFill>
              <a:latin typeface="+mn-lt"/>
            </a:endParaRPr>
          </a:p>
        </p:txBody>
      </p:sp>
      <p:sp>
        <p:nvSpPr>
          <p:cNvPr id="16" name="Title 1"/>
          <p:cNvSpPr txBox="1">
            <a:spLocks/>
          </p:cNvSpPr>
          <p:nvPr/>
        </p:nvSpPr>
        <p:spPr>
          <a:xfrm>
            <a:off x="277982" y="175842"/>
            <a:ext cx="4907260" cy="147872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uFill>
                  <a:solidFill>
                    <a:srgbClr val="0070C0"/>
                  </a:solidFill>
                </a:uFill>
                <a:latin typeface="+mn-lt"/>
              </a:rPr>
              <a:t>Within the North Seattle Region, older adults living in the Northwest HRA are less likely to </a:t>
            </a:r>
            <a:r>
              <a:rPr lang="EN-US" sz="1800" dirty="0">
                <a:uFill>
                  <a:solidFill>
                    <a:srgbClr val="0070C0"/>
                  </a:solidFill>
                </a:uFill>
                <a:latin typeface="+mn-lt"/>
              </a:rPr>
              <a:t>report</a:t>
            </a:r>
            <a:r>
              <a:rPr lang="EN-US" sz="2000" dirty="0">
                <a:uFill>
                  <a:solidFill>
                    <a:srgbClr val="0070C0"/>
                  </a:solidFill>
                </a:uFill>
                <a:latin typeface="+mn-lt"/>
              </a:rPr>
              <a:t> being in </a:t>
            </a:r>
            <a:r>
              <a:rPr lang="EN-US" sz="2000" dirty="0">
                <a:latin typeface="+mn-lt"/>
              </a:rPr>
              <a:t>excellent, very good, or good health. They are also </a:t>
            </a:r>
            <a:r>
              <a:rPr lang="EN-US" sz="2000" dirty="0">
                <a:uFill>
                  <a:solidFill>
                    <a:srgbClr val="0070C0"/>
                  </a:solidFill>
                </a:uFill>
                <a:latin typeface="+mn-lt"/>
              </a:rPr>
              <a:t>less likely to receive the social/emotional support they need. </a:t>
            </a:r>
            <a:endParaRPr lang="en-US" sz="2000" dirty="0">
              <a:uFill>
                <a:solidFill>
                  <a:srgbClr val="0070C0"/>
                </a:solidFill>
              </a:uFill>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4264491513"/>
              </p:ext>
            </p:extLst>
          </p:nvPr>
        </p:nvGraphicFramePr>
        <p:xfrm>
          <a:off x="300597" y="1814251"/>
          <a:ext cx="4884646" cy="4259977"/>
        </p:xfrm>
        <a:graphic>
          <a:graphicData uri="http://schemas.openxmlformats.org/drawingml/2006/table">
            <a:tbl>
              <a:tblPr/>
              <a:tblGrid>
                <a:gridCol w="1267146">
                  <a:extLst>
                    <a:ext uri="{9D8B030D-6E8A-4147-A177-3AD203B41FA5}">
                      <a16:colId xmlns:a16="http://schemas.microsoft.com/office/drawing/2014/main" val="1423174674"/>
                    </a:ext>
                  </a:extLst>
                </a:gridCol>
                <a:gridCol w="1808750">
                  <a:extLst>
                    <a:ext uri="{9D8B030D-6E8A-4147-A177-3AD203B41FA5}">
                      <a16:colId xmlns:a16="http://schemas.microsoft.com/office/drawing/2014/main" val="2605815112"/>
                    </a:ext>
                  </a:extLst>
                </a:gridCol>
                <a:gridCol w="1808750">
                  <a:extLst>
                    <a:ext uri="{9D8B030D-6E8A-4147-A177-3AD203B41FA5}">
                      <a16:colId xmlns:a16="http://schemas.microsoft.com/office/drawing/2014/main" val="2173302302"/>
                    </a:ext>
                  </a:extLst>
                </a:gridCol>
              </a:tblGrid>
              <a:tr h="1521075">
                <a:tc>
                  <a:txBody>
                    <a:bodyPr/>
                    <a:lstStyle/>
                    <a:p>
                      <a:pPr algn="ctr" fontAlgn="ctr"/>
                      <a:r>
                        <a:rPr lang="en-US" sz="1600" b="1" i="0" u="none" strike="noStrike" dirty="0">
                          <a:solidFill>
                            <a:srgbClr val="000000"/>
                          </a:solidFill>
                          <a:effectLst/>
                          <a:latin typeface="Calibri" panose="020F0502020204030204" pitchFamily="34" charset="0"/>
                        </a:rPr>
                        <a:t>North Seattle Region </a:t>
                      </a:r>
                    </a:p>
                    <a:p>
                      <a:pPr algn="ctr" fontAlgn="ctr"/>
                      <a:r>
                        <a:rPr lang="en-US" sz="1600" b="1" i="0" u="none" strike="noStrike" dirty="0">
                          <a:solidFill>
                            <a:srgbClr val="000000"/>
                          </a:solidFill>
                          <a:effectLst/>
                          <a:latin typeface="Calibri" panose="020F0502020204030204" pitchFamily="34" charset="0"/>
                        </a:rPr>
                        <a:t>by HRA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600" b="1" i="0" u="none" strike="noStrike" dirty="0">
                          <a:solidFill>
                            <a:srgbClr val="000000"/>
                          </a:solidFill>
                          <a:effectLst/>
                          <a:latin typeface="Calibri" panose="020F0502020204030204" pitchFamily="34" charset="0"/>
                        </a:rPr>
                        <a:t>Older Adults (≥60) Reporting Excellent,</a:t>
                      </a:r>
                    </a:p>
                    <a:p>
                      <a:pPr algn="ctr" fontAlgn="ctr"/>
                      <a:r>
                        <a:rPr lang="en-US" sz="1600" b="1" i="0" u="none" strike="noStrike" dirty="0">
                          <a:solidFill>
                            <a:srgbClr val="000000"/>
                          </a:solidFill>
                          <a:effectLst/>
                          <a:latin typeface="Calibri" panose="020F0502020204030204" pitchFamily="34" charset="0"/>
                        </a:rPr>
                        <a:t> Very Good, or </a:t>
                      </a:r>
                    </a:p>
                    <a:p>
                      <a:pPr algn="ctr" fontAlgn="ctr"/>
                      <a:r>
                        <a:rPr lang="en-US" sz="1600" b="1" i="0" u="none" strike="noStrike" dirty="0">
                          <a:solidFill>
                            <a:srgbClr val="000000"/>
                          </a:solidFill>
                          <a:effectLst/>
                          <a:latin typeface="Calibri" panose="020F0502020204030204" pitchFamily="34" charset="0"/>
                        </a:rPr>
                        <a:t>Good Health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600" b="1" i="0" u="none" strike="noStrike" dirty="0">
                          <a:solidFill>
                            <a:srgbClr val="000000"/>
                          </a:solidFill>
                          <a:effectLst/>
                          <a:latin typeface="Calibri" panose="020F0502020204030204" pitchFamily="34" charset="0"/>
                        </a:rPr>
                        <a:t>Older Adults (≥60) Receiving Social/Emotional </a:t>
                      </a:r>
                    </a:p>
                    <a:p>
                      <a:pPr algn="ctr" fontAlgn="ctr"/>
                      <a:r>
                        <a:rPr lang="en-US" sz="1600" b="1" i="0" u="none" strike="noStrike" dirty="0">
                          <a:solidFill>
                            <a:srgbClr val="000000"/>
                          </a:solidFill>
                          <a:effectLst/>
                          <a:latin typeface="Calibri" panose="020F0502020204030204" pitchFamily="34" charset="0"/>
                        </a:rPr>
                        <a:t>Support they Need</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368709669"/>
                  </a:ext>
                </a:extLst>
              </a:tr>
              <a:tr h="471412">
                <a:tc>
                  <a:txBody>
                    <a:bodyPr/>
                    <a:lstStyle/>
                    <a:p>
                      <a:pPr algn="ctr" fontAlgn="ctr"/>
                      <a:r>
                        <a:rPr lang="en-US" sz="1600" b="1" i="0" u="none" strike="noStrike" dirty="0">
                          <a:solidFill>
                            <a:srgbClr val="000000"/>
                          </a:solidFill>
                          <a:effectLst/>
                          <a:latin typeface="Calibri" panose="020F0502020204030204" pitchFamily="34" charset="0"/>
                        </a:rPr>
                        <a:t>Northwest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9B3"/>
                    </a:solidFill>
                  </a:tcPr>
                </a:tc>
                <a:tc>
                  <a:txBody>
                    <a:bodyPr/>
                    <a:lstStyle/>
                    <a:p>
                      <a:pPr algn="ctr" fontAlgn="ctr"/>
                      <a:r>
                        <a:rPr lang="en-US" sz="1600" b="0" i="0" u="none" strike="noStrike">
                          <a:solidFill>
                            <a:srgbClr val="000000"/>
                          </a:solidFill>
                          <a:effectLst/>
                          <a:latin typeface="Calibri" panose="020F0502020204030204" pitchFamily="34" charset="0"/>
                        </a:rPr>
                        <a:t>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Calibri" panose="020F0502020204030204" pitchFamily="34" charset="0"/>
                        </a:rPr>
                        <a:t>73%</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79214732"/>
                  </a:ext>
                </a:extLst>
              </a:tr>
              <a:tr h="471412">
                <a:tc>
                  <a:txBody>
                    <a:bodyPr/>
                    <a:lstStyle/>
                    <a:p>
                      <a:pPr algn="ctr" fontAlgn="ctr"/>
                      <a:r>
                        <a:rPr lang="en-US" sz="1600" b="1" i="0" u="none" strike="noStrike">
                          <a:solidFill>
                            <a:srgbClr val="000000"/>
                          </a:solidFill>
                          <a:effectLst/>
                          <a:latin typeface="Calibri" panose="020F0502020204030204" pitchFamily="34" charset="0"/>
                        </a:rPr>
                        <a:t>North</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FCB4"/>
                    </a:solidFill>
                  </a:tcPr>
                </a:tc>
                <a:tc>
                  <a:txBody>
                    <a:bodyPr/>
                    <a:lstStyle/>
                    <a:p>
                      <a:pPr algn="ctr" fontAlgn="ctr"/>
                      <a:r>
                        <a:rPr lang="en-US" sz="1600" b="0" i="0" u="none" strike="noStrike">
                          <a:solidFill>
                            <a:srgbClr val="000000"/>
                          </a:solidFill>
                          <a:effectLst/>
                          <a:latin typeface="Calibri" panose="020F0502020204030204" pitchFamily="34" charset="0"/>
                        </a:rPr>
                        <a:t>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Calibri" panose="020F0502020204030204" pitchFamily="34" charset="0"/>
                        </a:rPr>
                        <a:t>82%</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69724231"/>
                  </a:ext>
                </a:extLst>
              </a:tr>
              <a:tr h="471412">
                <a:tc>
                  <a:txBody>
                    <a:bodyPr/>
                    <a:lstStyle/>
                    <a:p>
                      <a:pPr algn="ctr" fontAlgn="ctr"/>
                      <a:r>
                        <a:rPr lang="en-US" sz="1600" b="1" i="0" u="none" strike="noStrike">
                          <a:solidFill>
                            <a:srgbClr val="000000"/>
                          </a:solidFill>
                          <a:effectLst/>
                          <a:latin typeface="Calibri" panose="020F0502020204030204" pitchFamily="34" charset="0"/>
                        </a:rPr>
                        <a:t>Ballard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FCB6"/>
                    </a:solidFill>
                  </a:tcPr>
                </a:tc>
                <a:tc>
                  <a:txBody>
                    <a:bodyPr/>
                    <a:lstStyle/>
                    <a:p>
                      <a:pPr algn="ctr" fontAlgn="ctr"/>
                      <a:r>
                        <a:rPr lang="en-US" sz="1600" b="0" i="0" u="none" strike="noStrike">
                          <a:solidFill>
                            <a:srgbClr val="000000"/>
                          </a:solidFill>
                          <a:effectLst/>
                          <a:latin typeface="Calibri" panose="020F0502020204030204" pitchFamily="34" charset="0"/>
                        </a:rPr>
                        <a:t>81%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Calibri" panose="020F0502020204030204" pitchFamily="34" charset="0"/>
                        </a:rPr>
                        <a:t>87%</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08096053"/>
                  </a:ext>
                </a:extLst>
              </a:tr>
              <a:tr h="471412">
                <a:tc>
                  <a:txBody>
                    <a:bodyPr/>
                    <a:lstStyle/>
                    <a:p>
                      <a:pPr algn="ctr" fontAlgn="ctr"/>
                      <a:r>
                        <a:rPr lang="en-US" sz="1600" b="1" i="0" u="none" strike="noStrike">
                          <a:solidFill>
                            <a:srgbClr val="000000"/>
                          </a:solidFill>
                          <a:effectLst/>
                          <a:latin typeface="Calibri" panose="020F0502020204030204" pitchFamily="34" charset="0"/>
                        </a:rPr>
                        <a:t>Northeast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CFFC"/>
                    </a:solidFill>
                  </a:tcPr>
                </a:tc>
                <a:tc>
                  <a:txBody>
                    <a:bodyPr/>
                    <a:lstStyle/>
                    <a:p>
                      <a:pPr algn="ctr" fontAlgn="ctr"/>
                      <a:r>
                        <a:rPr lang="en-US" sz="1600" b="0" i="0" u="none" strike="noStrike" dirty="0">
                          <a:solidFill>
                            <a:srgbClr val="000000"/>
                          </a:solidFill>
                          <a:effectLst/>
                          <a:latin typeface="Calibri" panose="020F0502020204030204" pitchFamily="34" charset="0"/>
                        </a:rPr>
                        <a:t>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Calibri" panose="020F0502020204030204" pitchFamily="34" charset="0"/>
                        </a:rPr>
                        <a:t>83%</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09090432"/>
                  </a:ext>
                </a:extLst>
              </a:tr>
              <a:tr h="853254">
                <a:tc>
                  <a:txBody>
                    <a:bodyPr/>
                    <a:lstStyle/>
                    <a:p>
                      <a:pPr algn="ctr" fontAlgn="ctr"/>
                      <a:r>
                        <a:rPr lang="en-US" sz="1600" b="1" i="0" u="none" strike="noStrike">
                          <a:solidFill>
                            <a:srgbClr val="000000"/>
                          </a:solidFill>
                          <a:effectLst/>
                          <a:latin typeface="Calibri" panose="020F0502020204030204" pitchFamily="34" charset="0"/>
                        </a:rPr>
                        <a:t>Fremont/</a:t>
                      </a:r>
                      <a:br>
                        <a:rPr lang="en-US" sz="1600" b="1" i="0" u="none" strike="noStrike">
                          <a:solidFill>
                            <a:srgbClr val="000000"/>
                          </a:solidFill>
                          <a:effectLst/>
                          <a:latin typeface="Calibri" panose="020F0502020204030204" pitchFamily="34" charset="0"/>
                        </a:rPr>
                      </a:br>
                      <a:r>
                        <a:rPr lang="en-US" sz="1600" b="1" i="0" u="none" strike="noStrike">
                          <a:solidFill>
                            <a:srgbClr val="000000"/>
                          </a:solidFill>
                          <a:effectLst/>
                          <a:latin typeface="Calibri" panose="020F0502020204030204" pitchFamily="34" charset="0"/>
                        </a:rPr>
                        <a:t>Greenlake</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FCD2"/>
                    </a:solidFill>
                  </a:tcPr>
                </a:tc>
                <a:tc>
                  <a:txBody>
                    <a:bodyPr/>
                    <a:lstStyle/>
                    <a:p>
                      <a:pPr algn="ctr" fontAlgn="ctr"/>
                      <a:r>
                        <a:rPr lang="en-US" sz="1600" b="0" i="0" u="none" strike="noStrike">
                          <a:solidFill>
                            <a:srgbClr val="000000"/>
                          </a:solidFill>
                          <a:effectLst/>
                          <a:latin typeface="Calibri" panose="020F0502020204030204" pitchFamily="34" charset="0"/>
                        </a:rPr>
                        <a:t>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Calibri" panose="020F0502020204030204" pitchFamily="34" charset="0"/>
                        </a:rPr>
                        <a:t>84%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9538738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29202033"/>
              </p:ext>
            </p:extLst>
          </p:nvPr>
        </p:nvGraphicFramePr>
        <p:xfrm>
          <a:off x="6288834" y="1814250"/>
          <a:ext cx="5512875" cy="3546196"/>
        </p:xfrm>
        <a:graphic>
          <a:graphicData uri="http://schemas.openxmlformats.org/drawingml/2006/table">
            <a:tbl>
              <a:tblPr/>
              <a:tblGrid>
                <a:gridCol w="1794438">
                  <a:extLst>
                    <a:ext uri="{9D8B030D-6E8A-4147-A177-3AD203B41FA5}">
                      <a16:colId xmlns:a16="http://schemas.microsoft.com/office/drawing/2014/main" val="587388067"/>
                    </a:ext>
                  </a:extLst>
                </a:gridCol>
                <a:gridCol w="1797846">
                  <a:extLst>
                    <a:ext uri="{9D8B030D-6E8A-4147-A177-3AD203B41FA5}">
                      <a16:colId xmlns:a16="http://schemas.microsoft.com/office/drawing/2014/main" val="3365637352"/>
                    </a:ext>
                  </a:extLst>
                </a:gridCol>
                <a:gridCol w="1920591">
                  <a:extLst>
                    <a:ext uri="{9D8B030D-6E8A-4147-A177-3AD203B41FA5}">
                      <a16:colId xmlns:a16="http://schemas.microsoft.com/office/drawing/2014/main" val="686760678"/>
                    </a:ext>
                  </a:extLst>
                </a:gridCol>
              </a:tblGrid>
              <a:tr h="1228725">
                <a:tc>
                  <a:txBody>
                    <a:bodyPr/>
                    <a:lstStyle/>
                    <a:p>
                      <a:pPr algn="ctr" fontAlgn="ctr"/>
                      <a:r>
                        <a:rPr lang="en-US" sz="1600" b="1" i="0" u="none" strike="noStrike" dirty="0">
                          <a:solidFill>
                            <a:srgbClr val="000000"/>
                          </a:solidFill>
                          <a:effectLst/>
                          <a:latin typeface="Calibri" panose="020F0502020204030204" pitchFamily="34" charset="0"/>
                        </a:rPr>
                        <a:t>North Seattle Region </a:t>
                      </a:r>
                      <a:br>
                        <a:rPr lang="en-US" sz="1600" b="1" i="0" u="none" strike="noStrike" dirty="0">
                          <a:solidFill>
                            <a:srgbClr val="000000"/>
                          </a:solidFill>
                          <a:effectLst/>
                          <a:latin typeface="Calibri" panose="020F0502020204030204" pitchFamily="34" charset="0"/>
                        </a:rPr>
                      </a:br>
                      <a:r>
                        <a:rPr lang="en-US" sz="1600" b="1" i="0" u="none" strike="noStrike" dirty="0">
                          <a:solidFill>
                            <a:srgbClr val="000000"/>
                          </a:solidFill>
                          <a:effectLst/>
                          <a:latin typeface="Calibri" panose="020F0502020204030204" pitchFamily="34" charset="0"/>
                        </a:rPr>
                        <a:t>by Race/Ethnicity</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600" b="1" i="0" u="none" strike="noStrike" dirty="0">
                          <a:solidFill>
                            <a:srgbClr val="000000"/>
                          </a:solidFill>
                          <a:effectLst/>
                          <a:latin typeface="Calibri" panose="020F0502020204030204" pitchFamily="34" charset="0"/>
                        </a:rPr>
                        <a:t>Older Adults (≥60) Reporting Excellent, Very Good, or </a:t>
                      </a:r>
                    </a:p>
                    <a:p>
                      <a:pPr algn="ctr" fontAlgn="ctr"/>
                      <a:r>
                        <a:rPr lang="en-US" sz="1600" b="1" i="0" u="none" strike="noStrike" dirty="0">
                          <a:solidFill>
                            <a:srgbClr val="000000"/>
                          </a:solidFill>
                          <a:effectLst/>
                          <a:latin typeface="Calibri" panose="020F0502020204030204" pitchFamily="34" charset="0"/>
                        </a:rPr>
                        <a:t>Good Health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600" b="1" i="0" u="none" strike="noStrike" dirty="0">
                          <a:solidFill>
                            <a:srgbClr val="000000"/>
                          </a:solidFill>
                          <a:effectLst/>
                          <a:latin typeface="Calibri" panose="020F0502020204030204" pitchFamily="34" charset="0"/>
                        </a:rPr>
                        <a:t>Older Adults (≥60) Receiving Social/Emotional Support they Need</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976496096"/>
                  </a:ext>
                </a:extLst>
              </a:tr>
              <a:tr h="871854">
                <a:tc>
                  <a:txBody>
                    <a:bodyPr/>
                    <a:lstStyle/>
                    <a:p>
                      <a:pPr algn="ctr" fontAlgn="ctr"/>
                      <a:r>
                        <a:rPr lang="en-US" sz="1600" b="0" i="0" u="none" strike="noStrike">
                          <a:solidFill>
                            <a:srgbClr val="000000"/>
                          </a:solidFill>
                          <a:effectLst/>
                          <a:latin typeface="Calibri" panose="020F0502020204030204" pitchFamily="34" charset="0"/>
                        </a:rPr>
                        <a:t>White, non-Hispanic/</a:t>
                      </a:r>
                      <a:br>
                        <a:rPr lang="en-US" sz="1600" b="0" i="0" u="none" strike="noStrike">
                          <a:solidFill>
                            <a:srgbClr val="000000"/>
                          </a:solidFill>
                          <a:effectLst/>
                          <a:latin typeface="Calibri" panose="020F0502020204030204" pitchFamily="34" charset="0"/>
                        </a:rPr>
                      </a:br>
                      <a:r>
                        <a:rPr lang="en-US" sz="1600" b="0" i="0" u="none" strike="noStrike">
                          <a:solidFill>
                            <a:srgbClr val="000000"/>
                          </a:solidFill>
                          <a:effectLst/>
                          <a:latin typeface="Calibri" panose="020F0502020204030204" pitchFamily="34" charset="0"/>
                        </a:rPr>
                        <a:t>non-Latino</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85%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84%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2797669"/>
                  </a:ext>
                </a:extLst>
              </a:tr>
              <a:tr h="1445617">
                <a:tc>
                  <a:txBody>
                    <a:bodyPr/>
                    <a:lstStyle/>
                    <a:p>
                      <a:pPr algn="ctr" fontAlgn="ctr"/>
                      <a:r>
                        <a:rPr lang="en-US" sz="1600" b="0" i="0" u="none" strike="noStrike">
                          <a:solidFill>
                            <a:srgbClr val="000000"/>
                          </a:solidFill>
                          <a:effectLst/>
                          <a:latin typeface="Calibri" panose="020F0502020204030204" pitchFamily="34" charset="0"/>
                        </a:rPr>
                        <a:t>Non-whites* or Hispanic/Latino</a:t>
                      </a:r>
                      <a:br>
                        <a:rPr lang="en-US" sz="1600" b="0" i="0" u="none" strike="noStrike">
                          <a:solidFill>
                            <a:srgbClr val="000000"/>
                          </a:solidFill>
                          <a:effectLst/>
                          <a:latin typeface="Calibri" panose="020F0502020204030204" pitchFamily="34" charset="0"/>
                        </a:rPr>
                      </a:br>
                      <a:r>
                        <a:rPr lang="en-US" sz="1600" b="0" i="0" u="none" strike="noStrike">
                          <a:solidFill>
                            <a:srgbClr val="000000"/>
                          </a:solidFill>
                          <a:effectLst/>
                          <a:latin typeface="Calibri" panose="020F0502020204030204" pitchFamily="34" charset="0"/>
                        </a:rPr>
                        <a:t> (Includes "other and "multiple races")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72%</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9386979"/>
                  </a:ext>
                </a:extLst>
              </a:tr>
            </a:tbl>
          </a:graphicData>
        </a:graphic>
      </p:graphicFrame>
      <p:cxnSp>
        <p:nvCxnSpPr>
          <p:cNvPr id="10" name="Straight Connector 9"/>
          <p:cNvCxnSpPr/>
          <p:nvPr/>
        </p:nvCxnSpPr>
        <p:spPr>
          <a:xfrm>
            <a:off x="5792756" y="289249"/>
            <a:ext cx="18661" cy="612088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130511" y="6096253"/>
            <a:ext cx="5271796" cy="784830"/>
          </a:xfrm>
          <a:prstGeom prst="rect">
            <a:avLst/>
          </a:prstGeom>
          <a:noFill/>
        </p:spPr>
        <p:txBody>
          <a:bodyPr wrap="square" rtlCol="0">
            <a:spAutoFit/>
          </a:bodyPr>
          <a:lstStyle/>
          <a:p>
            <a:r>
              <a:rPr lang="en-US" sz="900" dirty="0"/>
              <a:t>* All other race/ethnic groups other than white are grouped together because there are too few cases to adequately protect confidentiality and/or report reliable rates.</a:t>
            </a:r>
          </a:p>
          <a:p>
            <a:r>
              <a:rPr lang="en-US" sz="900" b="1" dirty="0"/>
              <a:t>Data Shown by: </a:t>
            </a:r>
            <a:r>
              <a:rPr lang="en-US" sz="900" dirty="0"/>
              <a:t>Health Reporting Area (geographic definition used by Public Health)</a:t>
            </a:r>
            <a:endParaRPr lang="en-US" sz="900" b="1" dirty="0"/>
          </a:p>
          <a:p>
            <a:r>
              <a:rPr lang="en-US" sz="900" b="1" dirty="0"/>
              <a:t>Data Source: </a:t>
            </a:r>
            <a:r>
              <a:rPr lang="en-US" sz="900" dirty="0"/>
              <a:t>Health: Washington State Behavioral Risk Factor Surveillance System, 2005-2014</a:t>
            </a:r>
          </a:p>
          <a:p>
            <a:r>
              <a:rPr lang="en-US" sz="900" dirty="0"/>
              <a:t>Social/Emotional Support: Washington State Behavioral Risk Factor Surveillance System, 2005-2012</a:t>
            </a:r>
          </a:p>
        </p:txBody>
      </p:sp>
    </p:spTree>
    <p:extLst>
      <p:ext uri="{BB962C8B-B14F-4D97-AF65-F5344CB8AC3E}">
        <p14:creationId xmlns:p14="http://schemas.microsoft.com/office/powerpoint/2010/main" val="2073879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1384246" y="1494890"/>
            <a:ext cx="525802" cy="319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
          <p:cNvSpPr txBox="1">
            <a:spLocks/>
          </p:cNvSpPr>
          <p:nvPr/>
        </p:nvSpPr>
        <p:spPr>
          <a:xfrm>
            <a:off x="93505" y="2066937"/>
            <a:ext cx="4465622" cy="106970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a:t>1 out of 9 </a:t>
            </a:r>
            <a:r>
              <a:rPr lang="en-US" sz="2200" dirty="0"/>
              <a:t>white, non-Hispanic/       non-Latino residents in the            North Seattle Region have an       unmet healthcare need due to cost</a:t>
            </a:r>
          </a:p>
          <a:p>
            <a:pPr marL="0" indent="0">
              <a:buFont typeface="Arial" panose="020B0604020202020204" pitchFamily="34" charset="0"/>
              <a:buNone/>
            </a:pPr>
            <a:endParaRPr lang="en-US" sz="1900" dirty="0"/>
          </a:p>
        </p:txBody>
      </p:sp>
      <p:sp>
        <p:nvSpPr>
          <p:cNvPr id="25" name="Content Placeholder 2"/>
          <p:cNvSpPr txBox="1">
            <a:spLocks/>
          </p:cNvSpPr>
          <p:nvPr/>
        </p:nvSpPr>
        <p:spPr>
          <a:xfrm>
            <a:off x="113153" y="3915405"/>
            <a:ext cx="4306231" cy="90367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1 out of 14</a:t>
            </a:r>
            <a:r>
              <a:rPr lang="EN-US" sz="2000" b="1" baseline="30000" dirty="0"/>
              <a:t>§</a:t>
            </a:r>
            <a:r>
              <a:rPr lang="EN-US" sz="2000" b="1" dirty="0"/>
              <a:t> </a:t>
            </a:r>
            <a:r>
              <a:rPr lang="EN-US" sz="2000" dirty="0"/>
              <a:t>non-whites* or Hispanic/Latinos (includes “other” and “multiple races”).</a:t>
            </a:r>
            <a:endParaRPr lang="en-US" sz="2000" dirty="0"/>
          </a:p>
        </p:txBody>
      </p:sp>
      <p:sp>
        <p:nvSpPr>
          <p:cNvPr id="15" name="Content Placeholder 2"/>
          <p:cNvSpPr txBox="1">
            <a:spLocks/>
          </p:cNvSpPr>
          <p:nvPr/>
        </p:nvSpPr>
        <p:spPr>
          <a:xfrm>
            <a:off x="17205" y="3264063"/>
            <a:ext cx="4112525" cy="376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compared to</a:t>
            </a:r>
          </a:p>
        </p:txBody>
      </p:sp>
      <p:sp>
        <p:nvSpPr>
          <p:cNvPr id="20" name="TextBox 19"/>
          <p:cNvSpPr txBox="1"/>
          <p:nvPr/>
        </p:nvSpPr>
        <p:spPr>
          <a:xfrm>
            <a:off x="11339648" y="6488668"/>
            <a:ext cx="852352" cy="369332"/>
          </a:xfrm>
          <a:prstGeom prst="rect">
            <a:avLst/>
          </a:prstGeom>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r>
              <a:rPr lang="en-US" dirty="0"/>
              <a:t>11</a:t>
            </a:r>
            <a:endParaRPr lang="EN-US" dirty="0"/>
          </a:p>
        </p:txBody>
      </p:sp>
      <p:sp>
        <p:nvSpPr>
          <p:cNvPr id="26" name="Title 1"/>
          <p:cNvSpPr txBox="1">
            <a:spLocks/>
          </p:cNvSpPr>
          <p:nvPr/>
        </p:nvSpPr>
        <p:spPr>
          <a:xfrm>
            <a:off x="17205" y="1517816"/>
            <a:ext cx="4510506" cy="47531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uFill>
                  <a:solidFill>
                    <a:srgbClr val="0070C0"/>
                  </a:solidFill>
                </a:uFill>
                <a:latin typeface="+mn-lt"/>
              </a:rPr>
              <a:t>Despite the Affordable Care Act:  </a:t>
            </a:r>
            <a:endParaRPr lang="en-US" sz="2400" dirty="0">
              <a:uFill>
                <a:solidFill>
                  <a:srgbClr val="0070C0"/>
                </a:solidFill>
              </a:uFill>
              <a:latin typeface="+mn-lt"/>
            </a:endParaRPr>
          </a:p>
        </p:txBody>
      </p:sp>
      <p:sp>
        <p:nvSpPr>
          <p:cNvPr id="16" name="Title 1"/>
          <p:cNvSpPr txBox="1">
            <a:spLocks/>
          </p:cNvSpPr>
          <p:nvPr/>
        </p:nvSpPr>
        <p:spPr>
          <a:xfrm>
            <a:off x="-8689" y="216738"/>
            <a:ext cx="4572762" cy="131486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uFill>
                  <a:solidFill>
                    <a:srgbClr val="0070C0"/>
                  </a:solidFill>
                </a:uFill>
                <a:latin typeface="+mn-lt"/>
              </a:rPr>
              <a:t>Within the North Seattle Region, people living in the Northwest HRA are more likely to go without healthcare </a:t>
            </a:r>
          </a:p>
          <a:p>
            <a:pPr algn="ctr"/>
            <a:r>
              <a:rPr lang="EN-US" sz="2000" dirty="0">
                <a:uFill>
                  <a:solidFill>
                    <a:srgbClr val="0070C0"/>
                  </a:solidFill>
                </a:uFill>
                <a:latin typeface="+mn-lt"/>
              </a:rPr>
              <a:t>treatment due to costs</a:t>
            </a:r>
            <a:r>
              <a:rPr lang="EN-US" sz="2000" dirty="0">
                <a:latin typeface="+mn-lt"/>
              </a:rPr>
              <a:t>.</a:t>
            </a:r>
            <a:endParaRPr lang="EN-US" sz="2000" dirty="0">
              <a:uFill>
                <a:solidFill>
                  <a:srgbClr val="0070C0"/>
                </a:solidFill>
              </a:uFill>
              <a:latin typeface="+mn-lt"/>
            </a:endParaRPr>
          </a:p>
        </p:txBody>
      </p:sp>
      <p:sp>
        <p:nvSpPr>
          <p:cNvPr id="19" name="Title 1"/>
          <p:cNvSpPr txBox="1">
            <a:spLocks/>
          </p:cNvSpPr>
          <p:nvPr/>
        </p:nvSpPr>
        <p:spPr>
          <a:xfrm>
            <a:off x="4564073" y="71238"/>
            <a:ext cx="7562109" cy="40173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1" dirty="0">
                <a:uFill>
                  <a:solidFill>
                    <a:srgbClr val="0070C0"/>
                  </a:solidFill>
                </a:uFill>
                <a:latin typeface="+mn-lt"/>
              </a:rPr>
              <a:t>North Seattle Region: Percent of people with an unmet healthcare need due to cost</a:t>
            </a:r>
            <a:endParaRPr lang="EN-US" sz="1600" b="1" dirty="0">
              <a:solidFill>
                <a:srgbClr val="000000"/>
              </a:solidFill>
              <a:uFill>
                <a:solidFill>
                  <a:srgbClr val="0070C0"/>
                </a:solidFill>
              </a:uFill>
              <a:latin typeface="Calibri"/>
            </a:endParaRPr>
          </a:p>
          <a:p>
            <a:pPr algn="ctr"/>
            <a:endParaRPr lang="en-US" sz="2400" dirty="0">
              <a:uFill>
                <a:solidFill>
                  <a:srgbClr val="0070C0"/>
                </a:solidFill>
              </a:uFill>
              <a:latin typeface="+mn-lt"/>
            </a:endParaRPr>
          </a:p>
        </p:txBody>
      </p:sp>
      <p:sp>
        <p:nvSpPr>
          <p:cNvPr id="27" name="TextBox 26"/>
          <p:cNvSpPr txBox="1"/>
          <p:nvPr/>
        </p:nvSpPr>
        <p:spPr>
          <a:xfrm>
            <a:off x="0" y="6073170"/>
            <a:ext cx="7997385" cy="784830"/>
          </a:xfrm>
          <a:prstGeom prst="rect">
            <a:avLst/>
          </a:prstGeom>
          <a:noFill/>
        </p:spPr>
        <p:txBody>
          <a:bodyPr wrap="square" rtlCol="0" anchor="b">
            <a:spAutoFit/>
          </a:bodyPr>
          <a:lstStyle/>
          <a:p>
            <a:r>
              <a:rPr lang="EN-US" sz="900" dirty="0"/>
              <a:t>§  Too few cases to meet precision standards, interpret with caution</a:t>
            </a:r>
          </a:p>
          <a:p>
            <a:r>
              <a:rPr lang="EN-US" sz="900" dirty="0"/>
              <a:t>* All other race/ethnic groups other than white are grouped together because there are too few cases to adequately protect confidentiality and/or report reliable rates.</a:t>
            </a:r>
          </a:p>
          <a:p>
            <a:r>
              <a:rPr lang="EN-US" sz="900" b="1" dirty="0">
                <a:solidFill>
                  <a:srgbClr val="000000"/>
                </a:solidFill>
              </a:rPr>
              <a:t>Data</a:t>
            </a:r>
            <a:r>
              <a:rPr lang="EN-US" sz="900" b="1" dirty="0"/>
              <a:t> Shown by: </a:t>
            </a:r>
            <a:r>
              <a:rPr lang="EN-US" sz="900" dirty="0"/>
              <a:t>Health Reporting Area (geographic definition used by Public Health)</a:t>
            </a:r>
            <a:endParaRPr lang="EN-US" sz="900" b="1" dirty="0"/>
          </a:p>
          <a:p>
            <a:r>
              <a:rPr lang="EN-US" sz="900" b="1" dirty="0"/>
              <a:t>Data Source: </a:t>
            </a:r>
            <a:r>
              <a:rPr lang="EN-US" sz="900" dirty="0"/>
              <a:t>Washington State Behavioral Risk Factor Surveillance System, 2014-2015</a:t>
            </a:r>
          </a:p>
          <a:p>
            <a:r>
              <a:rPr lang="EN-US" sz="900" b="1" dirty="0"/>
              <a:t>Note: </a:t>
            </a:r>
            <a:r>
              <a:rPr lang="EN-US" sz="900" dirty="0"/>
              <a:t>Data was analyzed during the period when the health insurance marketplace was fully implemented through the ACA. </a:t>
            </a:r>
          </a:p>
        </p:txBody>
      </p:sp>
      <p:pic>
        <p:nvPicPr>
          <p:cNvPr id="3" name="Picture 2"/>
          <p:cNvPicPr>
            <a:picLocks noChangeAspect="1"/>
          </p:cNvPicPr>
          <p:nvPr/>
        </p:nvPicPr>
        <p:blipFill rotWithShape="1">
          <a:blip r:embed="rId2"/>
          <a:srcRect l="1342" t="2178" r="565"/>
          <a:stretch/>
        </p:blipFill>
        <p:spPr>
          <a:xfrm>
            <a:off x="4951585" y="564198"/>
            <a:ext cx="6920856" cy="5373753"/>
          </a:xfrm>
          <a:prstGeom prst="rect">
            <a:avLst/>
          </a:prstGeom>
          <a:ln>
            <a:solidFill>
              <a:schemeClr val="tx1"/>
            </a:solidFill>
          </a:ln>
        </p:spPr>
      </p:pic>
      <p:sp>
        <p:nvSpPr>
          <p:cNvPr id="7" name="TextBox 6"/>
          <p:cNvSpPr txBox="1"/>
          <p:nvPr/>
        </p:nvSpPr>
        <p:spPr>
          <a:xfrm>
            <a:off x="7054966" y="1808468"/>
            <a:ext cx="662730" cy="369332"/>
          </a:xfrm>
          <a:prstGeom prst="rect">
            <a:avLst/>
          </a:prstGeom>
          <a:noFill/>
        </p:spPr>
        <p:txBody>
          <a:bodyPr wrap="square" rtlCol="0">
            <a:spAutoFit/>
          </a:bodyPr>
          <a:lstStyle/>
          <a:p>
            <a:r>
              <a:rPr lang="en-US" dirty="0"/>
              <a:t>19%</a:t>
            </a:r>
          </a:p>
        </p:txBody>
      </p:sp>
      <p:sp>
        <p:nvSpPr>
          <p:cNvPr id="17" name="TextBox 16"/>
          <p:cNvSpPr txBox="1"/>
          <p:nvPr/>
        </p:nvSpPr>
        <p:spPr>
          <a:xfrm>
            <a:off x="9296295" y="1713761"/>
            <a:ext cx="662730" cy="369332"/>
          </a:xfrm>
          <a:prstGeom prst="rect">
            <a:avLst/>
          </a:prstGeom>
          <a:noFill/>
        </p:spPr>
        <p:txBody>
          <a:bodyPr wrap="square" rtlCol="0">
            <a:spAutoFit/>
          </a:bodyPr>
          <a:lstStyle/>
          <a:p>
            <a:r>
              <a:rPr lang="en-US" dirty="0"/>
              <a:t>7%</a:t>
            </a:r>
            <a:r>
              <a:rPr lang="en-US" baseline="30000" dirty="0"/>
              <a:t>§</a:t>
            </a:r>
          </a:p>
        </p:txBody>
      </p:sp>
      <p:sp>
        <p:nvSpPr>
          <p:cNvPr id="18" name="TextBox 17"/>
          <p:cNvSpPr txBox="1"/>
          <p:nvPr/>
        </p:nvSpPr>
        <p:spPr>
          <a:xfrm>
            <a:off x="6126441" y="3953338"/>
            <a:ext cx="662730" cy="369332"/>
          </a:xfrm>
          <a:prstGeom prst="rect">
            <a:avLst/>
          </a:prstGeom>
          <a:noFill/>
        </p:spPr>
        <p:txBody>
          <a:bodyPr wrap="square" rtlCol="0">
            <a:spAutoFit/>
          </a:bodyPr>
          <a:lstStyle/>
          <a:p>
            <a:r>
              <a:rPr lang="en-US" dirty="0"/>
              <a:t>14%</a:t>
            </a:r>
          </a:p>
        </p:txBody>
      </p:sp>
      <p:sp>
        <p:nvSpPr>
          <p:cNvPr id="21" name="TextBox 20"/>
          <p:cNvSpPr txBox="1"/>
          <p:nvPr/>
        </p:nvSpPr>
        <p:spPr>
          <a:xfrm>
            <a:off x="7682397" y="4527756"/>
            <a:ext cx="662730" cy="369332"/>
          </a:xfrm>
          <a:prstGeom prst="rect">
            <a:avLst/>
          </a:prstGeom>
          <a:noFill/>
        </p:spPr>
        <p:txBody>
          <a:bodyPr wrap="square" rtlCol="0">
            <a:spAutoFit/>
          </a:bodyPr>
          <a:lstStyle/>
          <a:p>
            <a:r>
              <a:rPr lang="en-US" dirty="0"/>
              <a:t>4%</a:t>
            </a:r>
            <a:r>
              <a:rPr lang="en-US" baseline="30000" dirty="0"/>
              <a:t>§</a:t>
            </a:r>
          </a:p>
        </p:txBody>
      </p:sp>
      <p:sp>
        <p:nvSpPr>
          <p:cNvPr id="22" name="TextBox 21"/>
          <p:cNvSpPr txBox="1"/>
          <p:nvPr/>
        </p:nvSpPr>
        <p:spPr>
          <a:xfrm>
            <a:off x="9695203" y="4138004"/>
            <a:ext cx="662730" cy="369332"/>
          </a:xfrm>
          <a:prstGeom prst="rect">
            <a:avLst/>
          </a:prstGeom>
          <a:noFill/>
        </p:spPr>
        <p:txBody>
          <a:bodyPr wrap="square" rtlCol="0">
            <a:spAutoFit/>
          </a:bodyPr>
          <a:lstStyle/>
          <a:p>
            <a:r>
              <a:rPr lang="en-US" dirty="0"/>
              <a:t>6%</a:t>
            </a:r>
            <a:r>
              <a:rPr lang="en-US" baseline="30000" dirty="0"/>
              <a:t>§</a:t>
            </a:r>
          </a:p>
        </p:txBody>
      </p:sp>
      <p:sp>
        <p:nvSpPr>
          <p:cNvPr id="28" name="TextBox 27"/>
          <p:cNvSpPr txBox="1"/>
          <p:nvPr/>
        </p:nvSpPr>
        <p:spPr>
          <a:xfrm>
            <a:off x="6789171" y="1549748"/>
            <a:ext cx="1320983" cy="369332"/>
          </a:xfrm>
          <a:prstGeom prst="rect">
            <a:avLst/>
          </a:prstGeom>
          <a:noFill/>
        </p:spPr>
        <p:txBody>
          <a:bodyPr wrap="square" rtlCol="0">
            <a:spAutoFit/>
          </a:bodyPr>
          <a:lstStyle/>
          <a:p>
            <a:r>
              <a:rPr lang="en-US" dirty="0"/>
              <a:t>Northwest</a:t>
            </a:r>
          </a:p>
        </p:txBody>
      </p:sp>
      <p:sp>
        <p:nvSpPr>
          <p:cNvPr id="29" name="TextBox 28"/>
          <p:cNvSpPr txBox="1"/>
          <p:nvPr/>
        </p:nvSpPr>
        <p:spPr>
          <a:xfrm>
            <a:off x="9222033" y="1483485"/>
            <a:ext cx="853909" cy="369332"/>
          </a:xfrm>
          <a:prstGeom prst="rect">
            <a:avLst/>
          </a:prstGeom>
          <a:noFill/>
        </p:spPr>
        <p:txBody>
          <a:bodyPr wrap="square" rtlCol="0">
            <a:spAutoFit/>
          </a:bodyPr>
          <a:lstStyle/>
          <a:p>
            <a:r>
              <a:rPr lang="en-US" dirty="0"/>
              <a:t>North</a:t>
            </a:r>
          </a:p>
        </p:txBody>
      </p:sp>
      <p:sp>
        <p:nvSpPr>
          <p:cNvPr id="30" name="TextBox 29"/>
          <p:cNvSpPr txBox="1"/>
          <p:nvPr/>
        </p:nvSpPr>
        <p:spPr>
          <a:xfrm>
            <a:off x="5905874" y="3698117"/>
            <a:ext cx="883298" cy="369332"/>
          </a:xfrm>
          <a:prstGeom prst="rect">
            <a:avLst/>
          </a:prstGeom>
          <a:noFill/>
        </p:spPr>
        <p:txBody>
          <a:bodyPr wrap="square" rtlCol="0">
            <a:spAutoFit/>
          </a:bodyPr>
          <a:lstStyle/>
          <a:p>
            <a:r>
              <a:rPr lang="en-US" dirty="0"/>
              <a:t>Ballard</a:t>
            </a:r>
          </a:p>
        </p:txBody>
      </p:sp>
      <p:sp>
        <p:nvSpPr>
          <p:cNvPr id="31" name="TextBox 30"/>
          <p:cNvSpPr txBox="1"/>
          <p:nvPr/>
        </p:nvSpPr>
        <p:spPr>
          <a:xfrm>
            <a:off x="7478792" y="3930872"/>
            <a:ext cx="1152010" cy="646331"/>
          </a:xfrm>
          <a:prstGeom prst="rect">
            <a:avLst/>
          </a:prstGeom>
          <a:noFill/>
        </p:spPr>
        <p:txBody>
          <a:bodyPr wrap="square" rtlCol="0">
            <a:spAutoFit/>
          </a:bodyPr>
          <a:lstStyle/>
          <a:p>
            <a:r>
              <a:rPr lang="en-US" dirty="0"/>
              <a:t>Fremont/Greenlake</a:t>
            </a:r>
          </a:p>
        </p:txBody>
      </p:sp>
      <p:sp>
        <p:nvSpPr>
          <p:cNvPr id="32" name="TextBox 31"/>
          <p:cNvSpPr txBox="1"/>
          <p:nvPr/>
        </p:nvSpPr>
        <p:spPr>
          <a:xfrm>
            <a:off x="9415450" y="3892237"/>
            <a:ext cx="1320983" cy="369332"/>
          </a:xfrm>
          <a:prstGeom prst="rect">
            <a:avLst/>
          </a:prstGeom>
          <a:noFill/>
        </p:spPr>
        <p:txBody>
          <a:bodyPr wrap="square" rtlCol="0">
            <a:spAutoFit/>
          </a:bodyPr>
          <a:lstStyle/>
          <a:p>
            <a:r>
              <a:rPr lang="en-US" dirty="0"/>
              <a:t>Northeast</a:t>
            </a:r>
          </a:p>
        </p:txBody>
      </p:sp>
    </p:spTree>
    <p:extLst>
      <p:ext uri="{BB962C8B-B14F-4D97-AF65-F5344CB8AC3E}">
        <p14:creationId xmlns:p14="http://schemas.microsoft.com/office/powerpoint/2010/main" val="1327351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8" name="TextBox 7"/>
          <p:cNvSpPr txBox="1"/>
          <p:nvPr/>
        </p:nvSpPr>
        <p:spPr>
          <a:xfrm>
            <a:off x="-1" y="6488668"/>
            <a:ext cx="4349363" cy="369332"/>
          </a:xfrm>
          <a:prstGeom prst="rect">
            <a:avLst/>
          </a:prstGeom>
          <a:noFill/>
        </p:spPr>
        <p:txBody>
          <a:bodyPr wrap="square" rtlCol="0" anchor="b">
            <a:spAutoFit/>
          </a:bodyPr>
          <a:lstStyle/>
          <a:p>
            <a:r>
              <a:rPr lang="en-US" sz="900" dirty="0"/>
              <a:t>* U.S. Average graduation rate for 2014-15 school year was 83% </a:t>
            </a:r>
          </a:p>
          <a:p>
            <a:r>
              <a:rPr lang="en-US" sz="900" b="1" dirty="0"/>
              <a:t>Data Source: </a:t>
            </a:r>
            <a:r>
              <a:rPr lang="en-US" sz="900" dirty="0"/>
              <a:t>2014-15</a:t>
            </a:r>
            <a:r>
              <a:rPr lang="en-US" sz="900" b="1" dirty="0"/>
              <a:t> </a:t>
            </a:r>
            <a:r>
              <a:rPr lang="en-US" sz="900" dirty="0"/>
              <a:t>State of Washington, Office of Superintendent of Public Instruction</a:t>
            </a:r>
          </a:p>
        </p:txBody>
      </p:sp>
      <p:sp>
        <p:nvSpPr>
          <p:cNvPr id="10" name="Title 1"/>
          <p:cNvSpPr txBox="1">
            <a:spLocks/>
          </p:cNvSpPr>
          <p:nvPr/>
        </p:nvSpPr>
        <p:spPr>
          <a:xfrm>
            <a:off x="0" y="0"/>
            <a:ext cx="12192000" cy="137835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uFill>
                  <a:solidFill>
                    <a:srgbClr val="0070C0"/>
                  </a:solidFill>
                </a:uFill>
                <a:latin typeface="+mn-lt"/>
              </a:rPr>
              <a:t>In the 2014-15 school year, North Seattle Region high school students—of all races</a:t>
            </a:r>
            <a:r>
              <a:rPr lang="EN-US" sz="2400" dirty="0">
                <a:uFill>
                  <a:solidFill>
                    <a:srgbClr val="0070C0"/>
                  </a:solidFill>
                </a:uFill>
              </a:rPr>
              <a:t>—</a:t>
            </a:r>
            <a:r>
              <a:rPr lang="EN-US" sz="2400" dirty="0">
                <a:uFill>
                  <a:solidFill>
                    <a:srgbClr val="0070C0"/>
                  </a:solidFill>
                </a:uFill>
                <a:latin typeface="+mn-lt"/>
              </a:rPr>
              <a:t>graduated at a higher rate than Seattle as a whole. However, racial disparities in North Seattle Region High Schools still exist: in general, white students graduated at higher rates than students of color.</a:t>
            </a:r>
            <a:endParaRPr lang="EN-US" sz="2800" dirty="0">
              <a:uFill>
                <a:solidFill>
                  <a:srgbClr val="0070C0"/>
                </a:solidFill>
              </a:uFill>
              <a:latin typeface="+mn-lt"/>
            </a:endParaRPr>
          </a:p>
        </p:txBody>
      </p:sp>
      <p:sp>
        <p:nvSpPr>
          <p:cNvPr id="11" name="TextBox 10"/>
          <p:cNvSpPr txBox="1"/>
          <p:nvPr/>
        </p:nvSpPr>
        <p:spPr>
          <a:xfrm>
            <a:off x="11339648" y="6488668"/>
            <a:ext cx="852352" cy="369332"/>
          </a:xfrm>
          <a:prstGeom prst="rect">
            <a:avLst/>
          </a:prstGeom>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r>
              <a:rPr lang="en-US" dirty="0"/>
              <a:t>12</a:t>
            </a:r>
            <a:endParaRPr lang="EN-US" dirty="0"/>
          </a:p>
        </p:txBody>
      </p:sp>
      <p:graphicFrame>
        <p:nvGraphicFramePr>
          <p:cNvPr id="14" name="Diagram 13"/>
          <p:cNvGraphicFramePr/>
          <p:nvPr>
            <p:extLst>
              <p:ext uri="{D42A27DB-BD31-4B8C-83A1-F6EECF244321}">
                <p14:modId xmlns:p14="http://schemas.microsoft.com/office/powerpoint/2010/main" val="2208873998"/>
              </p:ext>
            </p:extLst>
          </p:nvPr>
        </p:nvGraphicFramePr>
        <p:xfrm>
          <a:off x="465303" y="1325610"/>
          <a:ext cx="5491715" cy="5130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5" name="Diagram 14"/>
          <p:cNvGraphicFramePr/>
          <p:nvPr>
            <p:extLst>
              <p:ext uri="{D42A27DB-BD31-4B8C-83A1-F6EECF244321}">
                <p14:modId xmlns:p14="http://schemas.microsoft.com/office/powerpoint/2010/main" val="4040514953"/>
              </p:ext>
            </p:extLst>
          </p:nvPr>
        </p:nvGraphicFramePr>
        <p:xfrm>
          <a:off x="6095999" y="1325610"/>
          <a:ext cx="5491715" cy="513016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TextBox 1"/>
          <p:cNvSpPr txBox="1"/>
          <p:nvPr/>
        </p:nvSpPr>
        <p:spPr>
          <a:xfrm>
            <a:off x="465302" y="1325610"/>
            <a:ext cx="5491715" cy="338554"/>
          </a:xfrm>
          <a:prstGeom prst="rect">
            <a:avLst/>
          </a:prstGeom>
          <a:noFill/>
        </p:spPr>
        <p:txBody>
          <a:bodyPr wrap="square" rtlCol="0">
            <a:spAutoFit/>
          </a:bodyPr>
          <a:lstStyle/>
          <a:p>
            <a:pPr algn="ctr"/>
            <a:r>
              <a:rPr lang="en-US" sz="1600" b="1" dirty="0"/>
              <a:t>All Seattle Public High Schools</a:t>
            </a:r>
          </a:p>
        </p:txBody>
      </p:sp>
      <p:sp>
        <p:nvSpPr>
          <p:cNvPr id="9" name="TextBox 8"/>
          <p:cNvSpPr txBox="1"/>
          <p:nvPr/>
        </p:nvSpPr>
        <p:spPr>
          <a:xfrm>
            <a:off x="6095999" y="1288516"/>
            <a:ext cx="5491715" cy="584775"/>
          </a:xfrm>
          <a:prstGeom prst="rect">
            <a:avLst/>
          </a:prstGeom>
          <a:noFill/>
        </p:spPr>
        <p:txBody>
          <a:bodyPr wrap="square" rtlCol="0">
            <a:spAutoFit/>
          </a:bodyPr>
          <a:lstStyle/>
          <a:p>
            <a:pPr algn="ctr"/>
            <a:r>
              <a:rPr lang="en-US" sz="1600" b="1" dirty="0"/>
              <a:t>High Schools in the North Region of Seattle: Ballard, Ingraham, Nathan Hale, &amp; Roosevelt</a:t>
            </a:r>
          </a:p>
        </p:txBody>
      </p:sp>
    </p:spTree>
    <p:extLst>
      <p:ext uri="{BB962C8B-B14F-4D97-AF65-F5344CB8AC3E}">
        <p14:creationId xmlns:p14="http://schemas.microsoft.com/office/powerpoint/2010/main" val="1422475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18" name="Rectangle 17"/>
          <p:cNvSpPr/>
          <p:nvPr/>
        </p:nvSpPr>
        <p:spPr>
          <a:xfrm>
            <a:off x="4322267" y="3461816"/>
            <a:ext cx="795876" cy="26902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 name="Title 1"/>
          <p:cNvSpPr txBox="1">
            <a:spLocks/>
          </p:cNvSpPr>
          <p:nvPr/>
        </p:nvSpPr>
        <p:spPr>
          <a:xfrm>
            <a:off x="0" y="-1"/>
            <a:ext cx="12192000" cy="10156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uFill>
                  <a:solidFill>
                    <a:srgbClr val="0070C0"/>
                  </a:solidFill>
                </a:uFill>
                <a:latin typeface="+mn-lt"/>
              </a:rPr>
              <a:t>Taking into consideration the racial breakdown of 8</a:t>
            </a:r>
            <a:r>
              <a:rPr lang="EN-US" sz="2400" baseline="30000" dirty="0">
                <a:uFill>
                  <a:solidFill>
                    <a:srgbClr val="0070C0"/>
                  </a:solidFill>
                </a:uFill>
                <a:latin typeface="+mn-lt"/>
              </a:rPr>
              <a:t>th</a:t>
            </a:r>
            <a:r>
              <a:rPr lang="EN-US" sz="2400" dirty="0">
                <a:uFill>
                  <a:solidFill>
                    <a:srgbClr val="0070C0"/>
                  </a:solidFill>
                </a:uFill>
                <a:latin typeface="+mn-lt"/>
              </a:rPr>
              <a:t>, 10</a:t>
            </a:r>
            <a:r>
              <a:rPr lang="EN-US" sz="2400" baseline="30000" dirty="0">
                <a:uFill>
                  <a:solidFill>
                    <a:srgbClr val="0070C0"/>
                  </a:solidFill>
                </a:uFill>
                <a:latin typeface="+mn-lt"/>
              </a:rPr>
              <a:t>th</a:t>
            </a:r>
            <a:r>
              <a:rPr lang="EN-US" sz="2400" dirty="0">
                <a:uFill>
                  <a:solidFill>
                    <a:srgbClr val="0070C0"/>
                  </a:solidFill>
                </a:uFill>
                <a:latin typeface="+mn-lt"/>
              </a:rPr>
              <a:t>, and 12</a:t>
            </a:r>
            <a:r>
              <a:rPr lang="EN-US" sz="2400" baseline="30000" dirty="0">
                <a:uFill>
                  <a:solidFill>
                    <a:srgbClr val="0070C0"/>
                  </a:solidFill>
                </a:uFill>
                <a:latin typeface="+mn-lt"/>
              </a:rPr>
              <a:t>th</a:t>
            </a:r>
            <a:r>
              <a:rPr lang="EN-US" sz="2400" dirty="0">
                <a:uFill>
                  <a:solidFill>
                    <a:srgbClr val="0070C0"/>
                  </a:solidFill>
                </a:uFill>
                <a:latin typeface="+mn-lt"/>
              </a:rPr>
              <a:t> graders, North Seattle Region middle and high school students of color are less likely than white students to have an adult to talk to about something important. </a:t>
            </a:r>
            <a:endParaRPr lang="en-US" sz="2400" dirty="0">
              <a:uFill>
                <a:solidFill>
                  <a:srgbClr val="0070C0"/>
                </a:solidFill>
              </a:uFill>
              <a:latin typeface="+mn-lt"/>
            </a:endParaRPr>
          </a:p>
        </p:txBody>
      </p:sp>
      <p:sp>
        <p:nvSpPr>
          <p:cNvPr id="8" name="TextBox 7"/>
          <p:cNvSpPr txBox="1"/>
          <p:nvPr/>
        </p:nvSpPr>
        <p:spPr>
          <a:xfrm>
            <a:off x="0" y="6477348"/>
            <a:ext cx="11553245" cy="369332"/>
          </a:xfrm>
          <a:prstGeom prst="rect">
            <a:avLst/>
          </a:prstGeom>
          <a:noFill/>
        </p:spPr>
        <p:txBody>
          <a:bodyPr wrap="square" rtlCol="0">
            <a:spAutoFit/>
          </a:bodyPr>
          <a:lstStyle/>
          <a:p>
            <a:r>
              <a:rPr lang="en-US" sz="900" b="1" dirty="0"/>
              <a:t>Data Source: </a:t>
            </a:r>
            <a:r>
              <a:rPr lang="en-US" sz="900" dirty="0"/>
              <a:t>Washington State Healthy Youth Survey, data available for even-numbered years: 2010, 2012, and 2014; 8</a:t>
            </a:r>
            <a:r>
              <a:rPr lang="en-US" sz="900" baseline="30000" dirty="0"/>
              <a:t>th</a:t>
            </a:r>
            <a:r>
              <a:rPr lang="en-US" sz="900" dirty="0"/>
              <a:t>, 10</a:t>
            </a:r>
            <a:r>
              <a:rPr lang="en-US" sz="900" baseline="30000" dirty="0"/>
              <a:t>th</a:t>
            </a:r>
            <a:r>
              <a:rPr lang="en-US" sz="900" dirty="0"/>
              <a:t> , and 12</a:t>
            </a:r>
            <a:r>
              <a:rPr lang="en-US" sz="900" baseline="30000" dirty="0"/>
              <a:t>th</a:t>
            </a:r>
            <a:r>
              <a:rPr lang="en-US" sz="900" dirty="0"/>
              <a:t> graders surveyed with question about Having an Adult to Talk to About Something Important at 12 schools. </a:t>
            </a:r>
          </a:p>
          <a:p>
            <a:r>
              <a:rPr lang="en-US" sz="900" b="1" dirty="0"/>
              <a:t>Note: </a:t>
            </a:r>
            <a:r>
              <a:rPr lang="en-US" sz="900" dirty="0"/>
              <a:t>Only percentages are available for this data.</a:t>
            </a:r>
            <a:endParaRPr lang="en-US" sz="900" b="1" dirty="0"/>
          </a:p>
        </p:txBody>
      </p:sp>
      <p:sp>
        <p:nvSpPr>
          <p:cNvPr id="9" name="TextBox 8"/>
          <p:cNvSpPr txBox="1"/>
          <p:nvPr/>
        </p:nvSpPr>
        <p:spPr>
          <a:xfrm>
            <a:off x="11339648" y="6488668"/>
            <a:ext cx="852352" cy="369332"/>
          </a:xfrm>
          <a:prstGeom prst="rect">
            <a:avLst/>
          </a:prstGeom>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r>
              <a:rPr lang="en-US" dirty="0"/>
              <a:t>13</a:t>
            </a:r>
            <a:endParaRPr lang="EN-US" dirty="0"/>
          </a:p>
        </p:txBody>
      </p:sp>
      <p:graphicFrame>
        <p:nvGraphicFramePr>
          <p:cNvPr id="16" name="Chart 15">
            <a:extLst>
              <a:ext uri="{FF2B5EF4-FFF2-40B4-BE49-F238E27FC236}">
                <a16:creationId xmlns:a16="http://schemas.microsoft.com/office/drawing/2014/main" id="{65E7BC82-01B3-47E8-8683-F0647D6D000F}"/>
              </a:ext>
            </a:extLst>
          </p:cNvPr>
          <p:cNvGraphicFramePr>
            <a:graphicFrameLocks noChangeAspect="1"/>
          </p:cNvGraphicFramePr>
          <p:nvPr>
            <p:extLst>
              <p:ext uri="{D42A27DB-BD31-4B8C-83A1-F6EECF244321}">
                <p14:modId xmlns:p14="http://schemas.microsoft.com/office/powerpoint/2010/main" val="1687192676"/>
              </p:ext>
            </p:extLst>
          </p:nvPr>
        </p:nvGraphicFramePr>
        <p:xfrm>
          <a:off x="2956047" y="1316081"/>
          <a:ext cx="3465576" cy="207934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4C382FF5-B9F6-4320-A6CF-D70302AE7D1C}"/>
              </a:ext>
            </a:extLst>
          </p:cNvPr>
          <p:cNvGraphicFramePr>
            <a:graphicFrameLocks/>
          </p:cNvGraphicFramePr>
          <p:nvPr>
            <p:extLst>
              <p:ext uri="{D42A27DB-BD31-4B8C-83A1-F6EECF244321}">
                <p14:modId xmlns:p14="http://schemas.microsoft.com/office/powerpoint/2010/main" val="2319705459"/>
              </p:ext>
            </p:extLst>
          </p:nvPr>
        </p:nvGraphicFramePr>
        <p:xfrm>
          <a:off x="575357" y="1316081"/>
          <a:ext cx="3465576" cy="20756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Chart 18">
            <a:extLst>
              <a:ext uri="{FF2B5EF4-FFF2-40B4-BE49-F238E27FC236}">
                <a16:creationId xmlns:a16="http://schemas.microsoft.com/office/drawing/2014/main" id="{2BEBBC48-74C7-4A9C-804A-5400C9A20F8B}"/>
              </a:ext>
            </a:extLst>
          </p:cNvPr>
          <p:cNvGraphicFramePr>
            <a:graphicFrameLocks/>
          </p:cNvGraphicFramePr>
          <p:nvPr>
            <p:extLst>
              <p:ext uri="{D42A27DB-BD31-4B8C-83A1-F6EECF244321}">
                <p14:modId xmlns:p14="http://schemas.microsoft.com/office/powerpoint/2010/main" val="1330732116"/>
              </p:ext>
            </p:extLst>
          </p:nvPr>
        </p:nvGraphicFramePr>
        <p:xfrm>
          <a:off x="5422135" y="1284758"/>
          <a:ext cx="3465576" cy="207568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Chart 19">
            <a:extLst>
              <a:ext uri="{FF2B5EF4-FFF2-40B4-BE49-F238E27FC236}">
                <a16:creationId xmlns:a16="http://schemas.microsoft.com/office/drawing/2014/main" id="{E4D5D1E2-9822-4F91-B295-64CE6A1FB6CE}"/>
              </a:ext>
            </a:extLst>
          </p:cNvPr>
          <p:cNvGraphicFramePr>
            <a:graphicFrameLocks/>
          </p:cNvGraphicFramePr>
          <p:nvPr>
            <p:extLst>
              <p:ext uri="{D42A27DB-BD31-4B8C-83A1-F6EECF244321}">
                <p14:modId xmlns:p14="http://schemas.microsoft.com/office/powerpoint/2010/main" val="3352168907"/>
              </p:ext>
            </p:extLst>
          </p:nvPr>
        </p:nvGraphicFramePr>
        <p:xfrm>
          <a:off x="7974160" y="1292639"/>
          <a:ext cx="3465576" cy="20756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Chart 20">
            <a:extLst>
              <a:ext uri="{FF2B5EF4-FFF2-40B4-BE49-F238E27FC236}">
                <a16:creationId xmlns:a16="http://schemas.microsoft.com/office/drawing/2014/main" id="{C190254C-42D8-4C71-B869-DC19949A09A0}"/>
              </a:ext>
            </a:extLst>
          </p:cNvPr>
          <p:cNvGraphicFramePr>
            <a:graphicFrameLocks/>
          </p:cNvGraphicFramePr>
          <p:nvPr>
            <p:extLst>
              <p:ext uri="{D42A27DB-BD31-4B8C-83A1-F6EECF244321}">
                <p14:modId xmlns:p14="http://schemas.microsoft.com/office/powerpoint/2010/main" val="288532108"/>
              </p:ext>
            </p:extLst>
          </p:nvPr>
        </p:nvGraphicFramePr>
        <p:xfrm>
          <a:off x="575357" y="3667821"/>
          <a:ext cx="3465576" cy="207568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Chart 21">
            <a:extLst>
              <a:ext uri="{FF2B5EF4-FFF2-40B4-BE49-F238E27FC236}">
                <a16:creationId xmlns:a16="http://schemas.microsoft.com/office/drawing/2014/main" id="{51B8A4EE-4E07-4213-A876-40D3DB125846}"/>
              </a:ext>
            </a:extLst>
          </p:cNvPr>
          <p:cNvGraphicFramePr>
            <a:graphicFrameLocks noChangeAspect="1"/>
          </p:cNvGraphicFramePr>
          <p:nvPr>
            <p:extLst>
              <p:ext uri="{D42A27DB-BD31-4B8C-83A1-F6EECF244321}">
                <p14:modId xmlns:p14="http://schemas.microsoft.com/office/powerpoint/2010/main" val="550475694"/>
              </p:ext>
            </p:extLst>
          </p:nvPr>
        </p:nvGraphicFramePr>
        <p:xfrm>
          <a:off x="2956047" y="3655100"/>
          <a:ext cx="3462338" cy="207740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3" name="Chart 22">
            <a:extLst>
              <a:ext uri="{FF2B5EF4-FFF2-40B4-BE49-F238E27FC236}">
                <a16:creationId xmlns:a16="http://schemas.microsoft.com/office/drawing/2014/main" id="{3B672AAC-5664-4C8B-9247-68BCAECC1207}"/>
              </a:ext>
            </a:extLst>
          </p:cNvPr>
          <p:cNvGraphicFramePr>
            <a:graphicFrameLocks/>
          </p:cNvGraphicFramePr>
          <p:nvPr>
            <p:extLst>
              <p:ext uri="{D42A27DB-BD31-4B8C-83A1-F6EECF244321}">
                <p14:modId xmlns:p14="http://schemas.microsoft.com/office/powerpoint/2010/main" val="1366686608"/>
              </p:ext>
            </p:extLst>
          </p:nvPr>
        </p:nvGraphicFramePr>
        <p:xfrm>
          <a:off x="5430389" y="3643780"/>
          <a:ext cx="3465576" cy="207568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4" name="Chart 23">
            <a:extLst>
              <a:ext uri="{FF2B5EF4-FFF2-40B4-BE49-F238E27FC236}">
                <a16:creationId xmlns:a16="http://schemas.microsoft.com/office/drawing/2014/main" id="{EDC48B91-D7FE-4592-8F76-EFC12F333B77}"/>
              </a:ext>
            </a:extLst>
          </p:cNvPr>
          <p:cNvGraphicFramePr>
            <a:graphicFrameLocks/>
          </p:cNvGraphicFramePr>
          <p:nvPr>
            <p:extLst>
              <p:ext uri="{D42A27DB-BD31-4B8C-83A1-F6EECF244321}">
                <p14:modId xmlns:p14="http://schemas.microsoft.com/office/powerpoint/2010/main" val="2394127880"/>
              </p:ext>
            </p:extLst>
          </p:nvPr>
        </p:nvGraphicFramePr>
        <p:xfrm>
          <a:off x="8087669" y="3667821"/>
          <a:ext cx="3465576" cy="207568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1340795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8" name="TextBox 7"/>
          <p:cNvSpPr txBox="1"/>
          <p:nvPr/>
        </p:nvSpPr>
        <p:spPr>
          <a:xfrm>
            <a:off x="0" y="6211669"/>
            <a:ext cx="6382139" cy="646331"/>
          </a:xfrm>
          <a:prstGeom prst="rect">
            <a:avLst/>
          </a:prstGeom>
          <a:noFill/>
        </p:spPr>
        <p:txBody>
          <a:bodyPr wrap="square" rtlCol="0" anchor="b">
            <a:spAutoFit/>
          </a:bodyPr>
          <a:lstStyle/>
          <a:p>
            <a:r>
              <a:rPr lang="en-US" sz="900" b="1" dirty="0"/>
              <a:t>Data Shown By: </a:t>
            </a:r>
            <a:r>
              <a:rPr lang="en-US" sz="900" dirty="0"/>
              <a:t>Seattle Neighborhoods</a:t>
            </a:r>
            <a:endParaRPr lang="en-US" sz="900" b="1" dirty="0"/>
          </a:p>
          <a:p>
            <a:r>
              <a:rPr lang="en-US" sz="900" b="1" dirty="0"/>
              <a:t>Data Source: </a:t>
            </a:r>
            <a:r>
              <a:rPr lang="en-US" sz="900" dirty="0"/>
              <a:t>2015-16</a:t>
            </a:r>
            <a:r>
              <a:rPr lang="en-US" sz="900" b="1" dirty="0"/>
              <a:t> </a:t>
            </a:r>
            <a:r>
              <a:rPr lang="en-US" sz="900" dirty="0"/>
              <a:t>State of Washington, Office of Superintendent of Public Instruction</a:t>
            </a:r>
          </a:p>
          <a:p>
            <a:r>
              <a:rPr lang="en-US" sz="900" b="1" dirty="0"/>
              <a:t>Note: </a:t>
            </a:r>
            <a:r>
              <a:rPr lang="en-US" sz="900" dirty="0"/>
              <a:t>Washington Inventory of Developing Skills is required only in state-funded full-day kindergartens. Absence of data for schools with enrolled kindergarten students may indicate that full-day kindergarten students in these schools are not state-funded. </a:t>
            </a:r>
          </a:p>
        </p:txBody>
      </p:sp>
      <p:pic>
        <p:nvPicPr>
          <p:cNvPr id="11" name="Picture 10"/>
          <p:cNvPicPr>
            <a:picLocks noChangeAspect="1"/>
          </p:cNvPicPr>
          <p:nvPr/>
        </p:nvPicPr>
        <p:blipFill>
          <a:blip r:embed="rId2"/>
          <a:stretch>
            <a:fillRect/>
          </a:stretch>
        </p:blipFill>
        <p:spPr>
          <a:xfrm>
            <a:off x="1564193" y="4461101"/>
            <a:ext cx="1733550" cy="1381125"/>
          </a:xfrm>
          <a:prstGeom prst="rect">
            <a:avLst/>
          </a:prstGeom>
        </p:spPr>
      </p:pic>
      <p:sp>
        <p:nvSpPr>
          <p:cNvPr id="9" name="TextBox 8"/>
          <p:cNvSpPr txBox="1"/>
          <p:nvPr/>
        </p:nvSpPr>
        <p:spPr>
          <a:xfrm>
            <a:off x="17070" y="0"/>
            <a:ext cx="5282718" cy="1569660"/>
          </a:xfrm>
          <a:prstGeom prst="rect">
            <a:avLst/>
          </a:prstGeom>
          <a:noFill/>
        </p:spPr>
        <p:txBody>
          <a:bodyPr wrap="square" rtlCol="0" anchor="t">
            <a:spAutoFit/>
          </a:bodyPr>
          <a:lstStyle/>
          <a:p>
            <a:pPr algn="ctr"/>
            <a:r>
              <a:rPr lang="EN-US" sz="2400" dirty="0"/>
              <a:t>There are </a:t>
            </a:r>
            <a:r>
              <a:rPr lang="EN-US" sz="2400" b="1" dirty="0"/>
              <a:t>28</a:t>
            </a:r>
            <a:r>
              <a:rPr lang="EN-US" sz="2400" dirty="0"/>
              <a:t> elementary schools in the North Seattle Region. In the 2015-16 school year, </a:t>
            </a:r>
            <a:r>
              <a:rPr lang="EN-US" sz="2400" b="1" dirty="0"/>
              <a:t>10</a:t>
            </a:r>
            <a:r>
              <a:rPr lang="EN-US" sz="2400" dirty="0"/>
              <a:t> received state funding for full-day kindergarten: </a:t>
            </a:r>
            <a:endParaRPr lang="en-US" sz="2400" dirty="0"/>
          </a:p>
        </p:txBody>
      </p:sp>
      <p:sp>
        <p:nvSpPr>
          <p:cNvPr id="13" name="TextBox 12"/>
          <p:cNvSpPr txBox="1"/>
          <p:nvPr/>
        </p:nvSpPr>
        <p:spPr>
          <a:xfrm>
            <a:off x="11339648" y="6488668"/>
            <a:ext cx="852352" cy="369332"/>
          </a:xfrm>
          <a:prstGeom prst="rect">
            <a:avLst/>
          </a:prstGeom>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r>
              <a:rPr lang="EN-US" dirty="0"/>
              <a:t>14</a:t>
            </a:r>
          </a:p>
        </p:txBody>
      </p:sp>
      <p:sp>
        <p:nvSpPr>
          <p:cNvPr id="15" name="Title 1"/>
          <p:cNvSpPr txBox="1">
            <a:spLocks/>
          </p:cNvSpPr>
          <p:nvPr/>
        </p:nvSpPr>
        <p:spPr>
          <a:xfrm>
            <a:off x="4854197" y="44995"/>
            <a:ext cx="7198296" cy="66609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1" dirty="0">
                <a:uFill>
                  <a:solidFill>
                    <a:srgbClr val="0070C0"/>
                  </a:solidFill>
                </a:uFill>
                <a:latin typeface="+mn-lt"/>
              </a:rPr>
              <a:t>North Seattle Region: Percent of children starting school in 2015 </a:t>
            </a:r>
            <a:endParaRPr lang="EN-US" sz="1600" b="1" dirty="0">
              <a:solidFill>
                <a:srgbClr val="000000"/>
              </a:solidFill>
              <a:uFill>
                <a:solidFill>
                  <a:srgbClr val="0070C0"/>
                </a:solidFill>
              </a:uFill>
              <a:latin typeface="Calibri"/>
            </a:endParaRPr>
          </a:p>
          <a:p>
            <a:pPr algn="ctr"/>
            <a:r>
              <a:rPr lang="EN-US" sz="1600" b="1" dirty="0">
                <a:uFill>
                  <a:solidFill>
                    <a:srgbClr val="0070C0"/>
                  </a:solidFill>
                </a:uFill>
                <a:latin typeface="+mn-lt"/>
              </a:rPr>
              <a:t>who were kindergarten-ready across all six categories of the </a:t>
            </a:r>
          </a:p>
          <a:p>
            <a:pPr algn="ctr"/>
            <a:r>
              <a:rPr lang="EN-US" sz="1600" b="1" dirty="0">
                <a:uFill>
                  <a:solidFill>
                    <a:srgbClr val="0070C0"/>
                  </a:solidFill>
                </a:uFill>
                <a:latin typeface="+mn-lt"/>
              </a:rPr>
              <a:t>Washington Inventory of Developing Skills</a:t>
            </a:r>
          </a:p>
          <a:p>
            <a:pPr algn="ctr"/>
            <a:endParaRPr lang="en-US" sz="2400" dirty="0">
              <a:uFill>
                <a:solidFill>
                  <a:srgbClr val="0070C0"/>
                </a:solidFill>
              </a:uFill>
              <a:latin typeface="+mn-lt"/>
            </a:endParaRPr>
          </a:p>
        </p:txBody>
      </p:sp>
      <p:sp>
        <p:nvSpPr>
          <p:cNvPr id="16" name="TextBox 15"/>
          <p:cNvSpPr txBox="1"/>
          <p:nvPr/>
        </p:nvSpPr>
        <p:spPr>
          <a:xfrm>
            <a:off x="55652" y="1666875"/>
            <a:ext cx="5243236" cy="1938992"/>
          </a:xfrm>
          <a:prstGeom prst="rect">
            <a:avLst/>
          </a:prstGeom>
          <a:noFill/>
        </p:spPr>
        <p:txBody>
          <a:bodyPr wrap="square" rtlCol="0" anchor="t">
            <a:spAutoFit/>
          </a:bodyPr>
          <a:lstStyle/>
          <a:p>
            <a:pPr marL="342900" indent="-342900">
              <a:buFont typeface="Arial" panose="020B0604020202020204" pitchFamily="34" charset="0"/>
              <a:buChar char="•"/>
            </a:pPr>
            <a:r>
              <a:rPr lang="EN-US" sz="2000" dirty="0"/>
              <a:t>Children entering kindergarten in these schools were assessed on readiness using the Washington Inventory of Developing Skills across 6 categories: social/emotional, physical, language, cognitive, literacy, and mathematics.</a:t>
            </a:r>
          </a:p>
        </p:txBody>
      </p:sp>
      <p:sp>
        <p:nvSpPr>
          <p:cNvPr id="18" name="TextBox 17"/>
          <p:cNvSpPr txBox="1"/>
          <p:nvPr/>
        </p:nvSpPr>
        <p:spPr>
          <a:xfrm>
            <a:off x="0" y="3684958"/>
            <a:ext cx="5299788" cy="707886"/>
          </a:xfrm>
          <a:prstGeom prst="rect">
            <a:avLst/>
          </a:prstGeom>
          <a:noFill/>
        </p:spPr>
        <p:txBody>
          <a:bodyPr wrap="square" rtlCol="0" anchor="t">
            <a:spAutoFit/>
          </a:bodyPr>
          <a:lstStyle/>
          <a:p>
            <a:pPr marL="342900" indent="-342900">
              <a:buFont typeface="Arial" panose="020B0604020202020204" pitchFamily="34" charset="0"/>
              <a:buChar char="•"/>
            </a:pPr>
            <a:r>
              <a:rPr lang="EN-US" sz="2000" b="1" dirty="0"/>
              <a:t>4</a:t>
            </a:r>
            <a:r>
              <a:rPr lang="EN-US" sz="2000" dirty="0"/>
              <a:t> of the schools performed below the Seattle Public School average of 52.3%.</a:t>
            </a:r>
          </a:p>
        </p:txBody>
      </p:sp>
      <p:pic>
        <p:nvPicPr>
          <p:cNvPr id="4" name="Picture 3"/>
          <p:cNvPicPr>
            <a:picLocks noChangeAspect="1"/>
          </p:cNvPicPr>
          <p:nvPr/>
        </p:nvPicPr>
        <p:blipFill>
          <a:blip r:embed="rId3"/>
          <a:srcRect l="7038"/>
          <a:stretch>
            <a:fillRect/>
          </a:stretch>
        </p:blipFill>
        <p:spPr>
          <a:xfrm>
            <a:off x="5330057" y="886310"/>
            <a:ext cx="6754644" cy="5073570"/>
          </a:xfrm>
          <a:prstGeom prst="rect">
            <a:avLst/>
          </a:prstGeom>
          <a:ln>
            <a:solidFill>
              <a:schemeClr val="tx1"/>
            </a:solidFill>
          </a:ln>
        </p:spPr>
      </p:pic>
      <p:sp>
        <p:nvSpPr>
          <p:cNvPr id="5" name="TextBox 4"/>
          <p:cNvSpPr txBox="1"/>
          <p:nvPr/>
        </p:nvSpPr>
        <p:spPr>
          <a:xfrm>
            <a:off x="5321667" y="5159148"/>
            <a:ext cx="1759494" cy="830997"/>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wrap="square" rtlCol="0" anchor="t">
            <a:spAutoFit/>
          </a:bodyPr>
          <a:lstStyle/>
          <a:p>
            <a:pPr algn="ctr"/>
            <a:r>
              <a:rPr lang="EN-US" sz="1600" dirty="0"/>
              <a:t>Seattle Public School Average: 52.3%</a:t>
            </a:r>
            <a:endParaRPr lang="en-US" sz="1600" dirty="0"/>
          </a:p>
        </p:txBody>
      </p:sp>
    </p:spTree>
    <p:extLst>
      <p:ext uri="{BB962C8B-B14F-4D97-AF65-F5344CB8AC3E}">
        <p14:creationId xmlns:p14="http://schemas.microsoft.com/office/powerpoint/2010/main" val="35975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91440" tIns="45720" rIns="91440" bIns="45720" rtlCol="0" anchor="t">
            <a:normAutofit/>
          </a:bodyPr>
          <a:lstStyle/>
          <a:p>
            <a:pPr marL="0" indent="0">
              <a:buNone/>
            </a:pPr>
            <a:endParaRPr lang="en-US" dirty="0"/>
          </a:p>
          <a:p>
            <a:pPr marL="0" indent="0">
              <a:buNone/>
            </a:pPr>
            <a:endParaRPr lang="en-US" dirty="0"/>
          </a:p>
        </p:txBody>
      </p:sp>
      <p:sp>
        <p:nvSpPr>
          <p:cNvPr id="8" name="TextBox 7"/>
          <p:cNvSpPr txBox="1"/>
          <p:nvPr/>
        </p:nvSpPr>
        <p:spPr>
          <a:xfrm>
            <a:off x="-1" y="6488668"/>
            <a:ext cx="8607106" cy="369332"/>
          </a:xfrm>
          <a:prstGeom prst="rect">
            <a:avLst/>
          </a:prstGeom>
          <a:noFill/>
        </p:spPr>
        <p:txBody>
          <a:bodyPr wrap="square" rtlCol="0">
            <a:spAutoFit/>
          </a:bodyPr>
          <a:lstStyle/>
          <a:p>
            <a:r>
              <a:rPr lang="en-US" sz="900" b="1" dirty="0"/>
              <a:t>Data Shown By: </a:t>
            </a:r>
            <a:r>
              <a:rPr lang="en-US" sz="900" dirty="0"/>
              <a:t>Seattle Neighborhoods</a:t>
            </a:r>
            <a:endParaRPr lang="en-US" sz="900" b="1" dirty="0"/>
          </a:p>
          <a:p>
            <a:r>
              <a:rPr lang="en-US" sz="900" b="1" dirty="0"/>
              <a:t>Data Source: </a:t>
            </a:r>
            <a:r>
              <a:rPr lang="en-US" sz="900" dirty="0"/>
              <a:t>2015-16</a:t>
            </a:r>
            <a:r>
              <a:rPr lang="en-US" sz="900" b="1" dirty="0"/>
              <a:t> </a:t>
            </a:r>
            <a:r>
              <a:rPr lang="en-US" sz="900" dirty="0"/>
              <a:t>State of Washington, Office of Superintendent of Public Instruction, The Annie E. Casey “Early Warning! Why Reading by the End of Third Grade Matters”</a:t>
            </a:r>
          </a:p>
        </p:txBody>
      </p:sp>
      <p:pic>
        <p:nvPicPr>
          <p:cNvPr id="11" name="Picture 10"/>
          <p:cNvPicPr>
            <a:picLocks noChangeAspect="1"/>
          </p:cNvPicPr>
          <p:nvPr/>
        </p:nvPicPr>
        <p:blipFill>
          <a:blip r:embed="rId2"/>
          <a:stretch>
            <a:fillRect/>
          </a:stretch>
        </p:blipFill>
        <p:spPr>
          <a:xfrm>
            <a:off x="1366444" y="3934684"/>
            <a:ext cx="1737360" cy="1384160"/>
          </a:xfrm>
          <a:prstGeom prst="rect">
            <a:avLst/>
          </a:prstGeom>
        </p:spPr>
      </p:pic>
      <p:sp>
        <p:nvSpPr>
          <p:cNvPr id="12" name="TextBox 11"/>
          <p:cNvSpPr txBox="1"/>
          <p:nvPr/>
        </p:nvSpPr>
        <p:spPr>
          <a:xfrm>
            <a:off x="11339648" y="6488668"/>
            <a:ext cx="852352" cy="369332"/>
          </a:xfrm>
          <a:prstGeom prst="rect">
            <a:avLst/>
          </a:prstGeom>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r>
              <a:rPr lang="en-US" dirty="0"/>
              <a:t>15</a:t>
            </a:r>
            <a:endParaRPr lang="EN-US" dirty="0"/>
          </a:p>
        </p:txBody>
      </p:sp>
      <p:sp>
        <p:nvSpPr>
          <p:cNvPr id="13" name="Title 1"/>
          <p:cNvSpPr txBox="1">
            <a:spLocks/>
          </p:cNvSpPr>
          <p:nvPr/>
        </p:nvSpPr>
        <p:spPr>
          <a:xfrm>
            <a:off x="4854197" y="111460"/>
            <a:ext cx="7198296" cy="48415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1" dirty="0">
                <a:uFill>
                  <a:solidFill>
                    <a:srgbClr val="0070C0"/>
                  </a:solidFill>
                </a:uFill>
                <a:latin typeface="+mn-lt"/>
              </a:rPr>
              <a:t>North Seattle Region: Percent of 3</a:t>
            </a:r>
            <a:r>
              <a:rPr lang="en-US" sz="1600" b="1" baseline="30000" dirty="0">
                <a:uFill>
                  <a:solidFill>
                    <a:srgbClr val="0070C0"/>
                  </a:solidFill>
                </a:uFill>
                <a:latin typeface="+mn-lt"/>
              </a:rPr>
              <a:t>rd</a:t>
            </a:r>
            <a:r>
              <a:rPr lang="en-US" sz="1600" b="1" dirty="0">
                <a:uFill>
                  <a:solidFill>
                    <a:srgbClr val="0070C0"/>
                  </a:solidFill>
                </a:uFill>
                <a:latin typeface="+mn-lt"/>
              </a:rPr>
              <a:t> grade students in </a:t>
            </a:r>
          </a:p>
          <a:p>
            <a:pPr algn="ctr"/>
            <a:r>
              <a:rPr lang="en-US" sz="1600" b="1" dirty="0">
                <a:uFill>
                  <a:solidFill>
                    <a:srgbClr val="0070C0"/>
                  </a:solidFill>
                </a:uFill>
                <a:latin typeface="+mn-lt"/>
              </a:rPr>
              <a:t>2015-16 school year meeting grade-level reading standards</a:t>
            </a:r>
            <a:endParaRPr lang="en-US" sz="2400" dirty="0">
              <a:uFill>
                <a:solidFill>
                  <a:srgbClr val="0070C0"/>
                </a:solidFill>
              </a:uFill>
              <a:latin typeface="+mn-lt"/>
            </a:endParaRPr>
          </a:p>
        </p:txBody>
      </p:sp>
      <p:sp>
        <p:nvSpPr>
          <p:cNvPr id="17" name="TextBox 16"/>
          <p:cNvSpPr txBox="1"/>
          <p:nvPr/>
        </p:nvSpPr>
        <p:spPr>
          <a:xfrm>
            <a:off x="17463" y="0"/>
            <a:ext cx="4758903" cy="1569660"/>
          </a:xfrm>
          <a:prstGeom prst="rect">
            <a:avLst/>
          </a:prstGeom>
          <a:noFill/>
        </p:spPr>
        <p:txBody>
          <a:bodyPr wrap="square" rtlCol="0" anchor="t">
            <a:spAutoFit/>
          </a:bodyPr>
          <a:lstStyle/>
          <a:p>
            <a:pPr algn="ctr"/>
            <a:r>
              <a:rPr lang="EN-US" sz="2400" dirty="0"/>
              <a:t>In general, children who do not read proficiently by the end of 3</a:t>
            </a:r>
            <a:r>
              <a:rPr lang="EN-US" sz="2400" baseline="30000" dirty="0"/>
              <a:t>rd</a:t>
            </a:r>
            <a:r>
              <a:rPr lang="EN-US" sz="2400" dirty="0"/>
              <a:t> grade are </a:t>
            </a:r>
            <a:r>
              <a:rPr lang="EN-US" sz="2400" b="1" dirty="0"/>
              <a:t>4</a:t>
            </a:r>
            <a:r>
              <a:rPr lang="EN-US" sz="2400" dirty="0"/>
              <a:t> </a:t>
            </a:r>
            <a:r>
              <a:rPr lang="EN-US" sz="2400" b="1" dirty="0"/>
              <a:t>times</a:t>
            </a:r>
            <a:r>
              <a:rPr lang="EN-US" sz="2400" dirty="0"/>
              <a:t> more likely to </a:t>
            </a:r>
          </a:p>
          <a:p>
            <a:pPr algn="ctr"/>
            <a:r>
              <a:rPr lang="EN-US" sz="2400" dirty="0"/>
              <a:t>drop out of high school.</a:t>
            </a:r>
            <a:endParaRPr lang="en-US" sz="2400" dirty="0"/>
          </a:p>
        </p:txBody>
      </p:sp>
      <p:sp>
        <p:nvSpPr>
          <p:cNvPr id="18" name="TextBox 17"/>
          <p:cNvSpPr txBox="1"/>
          <p:nvPr/>
        </p:nvSpPr>
        <p:spPr>
          <a:xfrm>
            <a:off x="17463" y="1922946"/>
            <a:ext cx="4814727" cy="1569660"/>
          </a:xfrm>
          <a:prstGeom prst="rect">
            <a:avLst/>
          </a:prstGeom>
          <a:noFill/>
        </p:spPr>
        <p:txBody>
          <a:bodyPr wrap="square" rtlCol="0" anchor="t">
            <a:spAutoFit/>
          </a:bodyPr>
          <a:lstStyle/>
          <a:p>
            <a:pPr algn="ctr"/>
            <a:r>
              <a:rPr lang="EN-US" sz="2400" b="1" dirty="0"/>
              <a:t>8</a:t>
            </a:r>
            <a:r>
              <a:rPr lang="EN-US" sz="2400" dirty="0"/>
              <a:t> of the 28 elementary schools in the            North Seattle Region performed below the Seattle Public School average of 65.7%. </a:t>
            </a:r>
          </a:p>
        </p:txBody>
      </p:sp>
      <p:pic>
        <p:nvPicPr>
          <p:cNvPr id="2" name="Picture 1"/>
          <p:cNvPicPr>
            <a:picLocks noChangeAspect="1"/>
          </p:cNvPicPr>
          <p:nvPr/>
        </p:nvPicPr>
        <p:blipFill rotWithShape="1">
          <a:blip r:embed="rId3"/>
          <a:srcRect l="7963" t="346" r="-129" b="5352"/>
          <a:stretch/>
        </p:blipFill>
        <p:spPr>
          <a:xfrm>
            <a:off x="4810125" y="907322"/>
            <a:ext cx="7232449" cy="5111357"/>
          </a:xfrm>
          <a:prstGeom prst="rect">
            <a:avLst/>
          </a:prstGeom>
          <a:ln>
            <a:solidFill>
              <a:schemeClr val="tx1"/>
            </a:solidFill>
          </a:ln>
        </p:spPr>
      </p:pic>
      <p:sp>
        <p:nvSpPr>
          <p:cNvPr id="15" name="TextBox 14"/>
          <p:cNvSpPr txBox="1"/>
          <p:nvPr/>
        </p:nvSpPr>
        <p:spPr>
          <a:xfrm>
            <a:off x="4810124" y="5159586"/>
            <a:ext cx="1547733" cy="861774"/>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wrap="square" rtlCol="0" anchor="t">
            <a:spAutoFit/>
          </a:bodyPr>
          <a:lstStyle/>
          <a:p>
            <a:pPr algn="ctr"/>
            <a:r>
              <a:rPr lang="EN-US" dirty="0"/>
              <a:t>S</a:t>
            </a:r>
            <a:r>
              <a:rPr lang="EN-US" sz="1600" dirty="0"/>
              <a:t>eattle Public School Average: 65.7%</a:t>
            </a:r>
            <a:endParaRPr lang="en-US" sz="1600" dirty="0"/>
          </a:p>
        </p:txBody>
      </p:sp>
    </p:spTree>
    <p:extLst>
      <p:ext uri="{BB962C8B-B14F-4D97-AF65-F5344CB8AC3E}">
        <p14:creationId xmlns:p14="http://schemas.microsoft.com/office/powerpoint/2010/main" val="929879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8" name="TextBox 7"/>
          <p:cNvSpPr txBox="1"/>
          <p:nvPr/>
        </p:nvSpPr>
        <p:spPr>
          <a:xfrm>
            <a:off x="-1" y="6488668"/>
            <a:ext cx="4189445" cy="369332"/>
          </a:xfrm>
          <a:prstGeom prst="rect">
            <a:avLst/>
          </a:prstGeom>
          <a:noFill/>
        </p:spPr>
        <p:txBody>
          <a:bodyPr wrap="square" rtlCol="0">
            <a:spAutoFit/>
          </a:bodyPr>
          <a:lstStyle/>
          <a:p>
            <a:r>
              <a:rPr lang="en-US" sz="900" b="1" dirty="0"/>
              <a:t>Data Shown By: </a:t>
            </a:r>
            <a:r>
              <a:rPr lang="en-US" sz="900" dirty="0"/>
              <a:t>Health Reporting Area (geographic definition used by Public Health)</a:t>
            </a:r>
            <a:endParaRPr lang="en-US" sz="900" b="1" dirty="0"/>
          </a:p>
          <a:p>
            <a:r>
              <a:rPr lang="en-US" sz="900" b="1" dirty="0"/>
              <a:t>Data Sources: </a:t>
            </a:r>
            <a:r>
              <a:rPr lang="en-US" sz="900" dirty="0"/>
              <a:t>US Census Bureau, 2010-2014 American Community Survey.</a:t>
            </a:r>
          </a:p>
        </p:txBody>
      </p:sp>
      <p:sp>
        <p:nvSpPr>
          <p:cNvPr id="10" name="Title 1"/>
          <p:cNvSpPr txBox="1">
            <a:spLocks/>
          </p:cNvSpPr>
          <p:nvPr/>
        </p:nvSpPr>
        <p:spPr>
          <a:xfrm>
            <a:off x="-2" y="1825625"/>
            <a:ext cx="4605557" cy="16747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Likewise, </a:t>
            </a:r>
            <a:r>
              <a:rPr lang="en-US" sz="2400" b="1" dirty="0">
                <a:latin typeface="+mn-lt"/>
              </a:rPr>
              <a:t>37.7% </a:t>
            </a:r>
            <a:r>
              <a:rPr lang="en-US" sz="2400" dirty="0">
                <a:latin typeface="+mn-lt"/>
              </a:rPr>
              <a:t>of households in the North Seattle Region are similarly cost-burdened. </a:t>
            </a:r>
            <a:endParaRPr lang="en-US" sz="2400" dirty="0">
              <a:uFill>
                <a:solidFill>
                  <a:srgbClr val="0070C0"/>
                </a:solidFill>
              </a:uFill>
              <a:latin typeface="+mn-lt"/>
            </a:endParaRPr>
          </a:p>
        </p:txBody>
      </p:sp>
      <p:sp>
        <p:nvSpPr>
          <p:cNvPr id="16" name="TextBox 15"/>
          <p:cNvSpPr txBox="1"/>
          <p:nvPr/>
        </p:nvSpPr>
        <p:spPr>
          <a:xfrm>
            <a:off x="11339648" y="6488668"/>
            <a:ext cx="852352" cy="369332"/>
          </a:xfrm>
          <a:prstGeom prst="rect">
            <a:avLst/>
          </a:prstGeom>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r>
              <a:rPr lang="en-US" dirty="0"/>
              <a:t>16</a:t>
            </a:r>
            <a:endParaRPr lang="EN-US" dirty="0"/>
          </a:p>
        </p:txBody>
      </p:sp>
      <p:pic>
        <p:nvPicPr>
          <p:cNvPr id="2" name="Picture 1"/>
          <p:cNvPicPr>
            <a:picLocks noChangeAspect="1"/>
          </p:cNvPicPr>
          <p:nvPr/>
        </p:nvPicPr>
        <p:blipFill rotWithShape="1">
          <a:blip r:embed="rId2"/>
          <a:srcRect l="1039" t="2113"/>
          <a:stretch/>
        </p:blipFill>
        <p:spPr>
          <a:xfrm>
            <a:off x="5225140" y="1192851"/>
            <a:ext cx="6625355" cy="5224336"/>
          </a:xfrm>
          <a:prstGeom prst="rect">
            <a:avLst/>
          </a:prstGeom>
          <a:ln>
            <a:solidFill>
              <a:schemeClr val="tx1"/>
            </a:solidFill>
          </a:ln>
        </p:spPr>
      </p:pic>
      <p:sp>
        <p:nvSpPr>
          <p:cNvPr id="17" name="TextBox 16"/>
          <p:cNvSpPr txBox="1"/>
          <p:nvPr/>
        </p:nvSpPr>
        <p:spPr>
          <a:xfrm>
            <a:off x="6583878" y="1754144"/>
            <a:ext cx="1959429" cy="800219"/>
          </a:xfrm>
          <a:prstGeom prst="rect">
            <a:avLst/>
          </a:prstGeom>
          <a:noFill/>
        </p:spPr>
        <p:txBody>
          <a:bodyPr wrap="square" rtlCol="0">
            <a:spAutoFit/>
          </a:bodyPr>
          <a:lstStyle/>
          <a:p>
            <a:pPr algn="ctr"/>
            <a:r>
              <a:rPr lang="en-US" dirty="0"/>
              <a:t>Northwest</a:t>
            </a:r>
          </a:p>
          <a:p>
            <a:pPr algn="ctr"/>
            <a:r>
              <a:rPr lang="en-US" sz="1400" dirty="0"/>
              <a:t>Renters: 50.2%</a:t>
            </a:r>
          </a:p>
          <a:p>
            <a:pPr algn="ctr"/>
            <a:r>
              <a:rPr lang="en-US" sz="1400" dirty="0"/>
              <a:t>Homeowners:49.5%</a:t>
            </a:r>
          </a:p>
        </p:txBody>
      </p:sp>
      <p:sp>
        <p:nvSpPr>
          <p:cNvPr id="22" name="TextBox 21"/>
          <p:cNvSpPr txBox="1"/>
          <p:nvPr/>
        </p:nvSpPr>
        <p:spPr>
          <a:xfrm>
            <a:off x="8604669" y="1768078"/>
            <a:ext cx="1959429" cy="800219"/>
          </a:xfrm>
          <a:prstGeom prst="rect">
            <a:avLst/>
          </a:prstGeom>
          <a:noFill/>
        </p:spPr>
        <p:txBody>
          <a:bodyPr wrap="square" rtlCol="0">
            <a:spAutoFit/>
          </a:bodyPr>
          <a:lstStyle/>
          <a:p>
            <a:pPr algn="ctr"/>
            <a:r>
              <a:rPr lang="en-US" dirty="0"/>
              <a:t>North</a:t>
            </a:r>
          </a:p>
          <a:p>
            <a:pPr algn="ctr"/>
            <a:r>
              <a:rPr lang="en-US" sz="1400" dirty="0"/>
              <a:t>Renters: 53.2%</a:t>
            </a:r>
          </a:p>
          <a:p>
            <a:pPr algn="ctr"/>
            <a:r>
              <a:rPr lang="en-US" sz="1400" dirty="0"/>
              <a:t>Homeowners:46.8%</a:t>
            </a:r>
          </a:p>
        </p:txBody>
      </p:sp>
      <p:sp>
        <p:nvSpPr>
          <p:cNvPr id="23" name="TextBox 22"/>
          <p:cNvSpPr txBox="1"/>
          <p:nvPr/>
        </p:nvSpPr>
        <p:spPr>
          <a:xfrm>
            <a:off x="5403206" y="3947211"/>
            <a:ext cx="1959429" cy="800219"/>
          </a:xfrm>
          <a:prstGeom prst="rect">
            <a:avLst/>
          </a:prstGeom>
          <a:noFill/>
        </p:spPr>
        <p:txBody>
          <a:bodyPr wrap="square" rtlCol="0">
            <a:spAutoFit/>
          </a:bodyPr>
          <a:lstStyle/>
          <a:p>
            <a:pPr algn="ctr"/>
            <a:r>
              <a:rPr lang="en-US" dirty="0"/>
              <a:t>Ballard</a:t>
            </a:r>
          </a:p>
          <a:p>
            <a:pPr algn="ctr"/>
            <a:r>
              <a:rPr lang="en-US" sz="1400" dirty="0"/>
              <a:t>Renters: 45.8%</a:t>
            </a:r>
          </a:p>
          <a:p>
            <a:pPr algn="ctr"/>
            <a:r>
              <a:rPr lang="en-US" sz="1400" dirty="0"/>
              <a:t>Homeowners: 54.2%</a:t>
            </a:r>
          </a:p>
        </p:txBody>
      </p:sp>
      <p:sp>
        <p:nvSpPr>
          <p:cNvPr id="24" name="TextBox 23"/>
          <p:cNvSpPr txBox="1"/>
          <p:nvPr/>
        </p:nvSpPr>
        <p:spPr>
          <a:xfrm>
            <a:off x="7221090" y="4364674"/>
            <a:ext cx="1959429" cy="1077218"/>
          </a:xfrm>
          <a:prstGeom prst="rect">
            <a:avLst/>
          </a:prstGeom>
          <a:noFill/>
        </p:spPr>
        <p:txBody>
          <a:bodyPr wrap="square" rtlCol="0">
            <a:spAutoFit/>
          </a:bodyPr>
          <a:lstStyle/>
          <a:p>
            <a:pPr algn="ctr"/>
            <a:r>
              <a:rPr lang="en-US" dirty="0"/>
              <a:t>Fremont/</a:t>
            </a:r>
          </a:p>
          <a:p>
            <a:pPr algn="ctr"/>
            <a:r>
              <a:rPr lang="en-US" dirty="0"/>
              <a:t>Greenlake</a:t>
            </a:r>
          </a:p>
          <a:p>
            <a:pPr algn="ctr"/>
            <a:r>
              <a:rPr lang="en-US" sz="1400" dirty="0"/>
              <a:t>Renters: 56.4%</a:t>
            </a:r>
          </a:p>
          <a:p>
            <a:pPr algn="ctr"/>
            <a:r>
              <a:rPr lang="en-US" sz="1400" dirty="0"/>
              <a:t>Homeowners:43.6%</a:t>
            </a:r>
          </a:p>
        </p:txBody>
      </p:sp>
      <p:sp>
        <p:nvSpPr>
          <p:cNvPr id="25" name="TextBox 24"/>
          <p:cNvSpPr txBox="1"/>
          <p:nvPr/>
        </p:nvSpPr>
        <p:spPr>
          <a:xfrm>
            <a:off x="9196581" y="3943628"/>
            <a:ext cx="1959429" cy="800219"/>
          </a:xfrm>
          <a:prstGeom prst="rect">
            <a:avLst/>
          </a:prstGeom>
          <a:noFill/>
        </p:spPr>
        <p:txBody>
          <a:bodyPr wrap="square" rtlCol="0">
            <a:spAutoFit/>
          </a:bodyPr>
          <a:lstStyle/>
          <a:p>
            <a:pPr algn="ctr"/>
            <a:r>
              <a:rPr lang="en-US" dirty="0"/>
              <a:t>Northeast</a:t>
            </a:r>
          </a:p>
          <a:p>
            <a:pPr algn="ctr"/>
            <a:r>
              <a:rPr lang="en-US" sz="1400" dirty="0"/>
              <a:t>Renters: 43.8%</a:t>
            </a:r>
          </a:p>
          <a:p>
            <a:pPr algn="ctr"/>
            <a:r>
              <a:rPr lang="en-US" sz="1400" dirty="0"/>
              <a:t>Homeowners: 56.2%</a:t>
            </a:r>
          </a:p>
        </p:txBody>
      </p:sp>
      <p:sp>
        <p:nvSpPr>
          <p:cNvPr id="26" name="Title 1"/>
          <p:cNvSpPr txBox="1">
            <a:spLocks/>
          </p:cNvSpPr>
          <p:nvPr/>
        </p:nvSpPr>
        <p:spPr>
          <a:xfrm>
            <a:off x="4946726" y="215326"/>
            <a:ext cx="7182185" cy="74376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1" dirty="0">
                <a:uFill>
                  <a:solidFill>
                    <a:srgbClr val="0070C0"/>
                  </a:solidFill>
                </a:uFill>
                <a:latin typeface="+mn-lt"/>
              </a:rPr>
              <a:t>North Seattle Region: Percent of cost-burdened households </a:t>
            </a:r>
            <a:endParaRPr lang="EN-US" sz="1600" b="1" dirty="0">
              <a:solidFill>
                <a:srgbClr val="000000"/>
              </a:solidFill>
              <a:uFill>
                <a:solidFill>
                  <a:srgbClr val="0070C0"/>
                </a:solidFill>
              </a:uFill>
              <a:latin typeface="Calibri"/>
            </a:endParaRPr>
          </a:p>
          <a:p>
            <a:pPr algn="ctr"/>
            <a:r>
              <a:rPr lang="EN-US" sz="1600" b="1" dirty="0">
                <a:uFill>
                  <a:solidFill>
                    <a:srgbClr val="0070C0"/>
                  </a:solidFill>
                </a:uFill>
                <a:latin typeface="+mn-lt"/>
              </a:rPr>
              <a:t>(who spend 30% or more of income on housing) and </a:t>
            </a:r>
          </a:p>
          <a:p>
            <a:pPr algn="ctr"/>
            <a:r>
              <a:rPr lang="EN-US" sz="1600" b="1" dirty="0">
                <a:uFill>
                  <a:solidFill>
                    <a:srgbClr val="0070C0"/>
                  </a:solidFill>
                </a:uFill>
                <a:latin typeface="+mn-lt"/>
              </a:rPr>
              <a:t>the percent of renters to homeowners by HRA</a:t>
            </a:r>
          </a:p>
          <a:p>
            <a:pPr algn="ctr"/>
            <a:endParaRPr lang="en-US" sz="2400" dirty="0">
              <a:uFill>
                <a:solidFill>
                  <a:srgbClr val="0070C0"/>
                </a:solidFill>
              </a:uFill>
              <a:latin typeface="+mn-lt"/>
            </a:endParaRPr>
          </a:p>
        </p:txBody>
      </p:sp>
      <p:pic>
        <p:nvPicPr>
          <p:cNvPr id="5" name="Picture 4"/>
          <p:cNvPicPr>
            <a:picLocks noChangeAspect="1"/>
          </p:cNvPicPr>
          <p:nvPr/>
        </p:nvPicPr>
        <p:blipFill rotWithShape="1">
          <a:blip r:embed="rId3"/>
          <a:srcRect t="30653"/>
          <a:stretch/>
        </p:blipFill>
        <p:spPr>
          <a:xfrm>
            <a:off x="462403" y="4303271"/>
            <a:ext cx="3124902" cy="2024771"/>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9256256" y="6058297"/>
            <a:ext cx="333375" cy="352425"/>
          </a:xfrm>
          <a:prstGeom prst="rect">
            <a:avLst/>
          </a:prstGeom>
        </p:spPr>
      </p:pic>
      <p:pic>
        <p:nvPicPr>
          <p:cNvPr id="27" name="Picture 26"/>
          <p:cNvPicPr>
            <a:picLocks noChangeAspect="1"/>
          </p:cNvPicPr>
          <p:nvPr/>
        </p:nvPicPr>
        <p:blipFill rotWithShape="1">
          <a:blip r:embed="rId3"/>
          <a:srcRect b="78436"/>
          <a:stretch/>
        </p:blipFill>
        <p:spPr>
          <a:xfrm>
            <a:off x="462403" y="3687635"/>
            <a:ext cx="3124902" cy="629634"/>
          </a:xfrm>
          <a:prstGeom prst="rect">
            <a:avLst/>
          </a:prstGeom>
          <a:ln>
            <a:solidFill>
              <a:schemeClr val="tx1"/>
            </a:solidFill>
          </a:ln>
        </p:spPr>
      </p:pic>
      <p:sp>
        <p:nvSpPr>
          <p:cNvPr id="28" name="Title 1"/>
          <p:cNvSpPr txBox="1">
            <a:spLocks/>
          </p:cNvSpPr>
          <p:nvPr/>
        </p:nvSpPr>
        <p:spPr>
          <a:xfrm>
            <a:off x="152401" y="152400"/>
            <a:ext cx="4576044" cy="16747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Overall, </a:t>
            </a:r>
            <a:r>
              <a:rPr lang="EN-US" sz="2400" b="1" dirty="0">
                <a:latin typeface="+mn-lt"/>
              </a:rPr>
              <a:t>37.8% </a:t>
            </a:r>
            <a:r>
              <a:rPr lang="EN-US" sz="2400" dirty="0">
                <a:latin typeface="+mn-lt"/>
              </a:rPr>
              <a:t>of Seattle households—or 1 out of 3</a:t>
            </a:r>
            <a:r>
              <a:rPr lang="EN-US" sz="2400" dirty="0"/>
              <a:t>—</a:t>
            </a:r>
            <a:r>
              <a:rPr lang="EN-US" sz="2400" dirty="0">
                <a:latin typeface="+mn-lt"/>
              </a:rPr>
              <a:t>spend 30% or more of their income on housing regardless of whether they rent or own a home.  </a:t>
            </a:r>
            <a:endParaRPr lang="en-US" sz="2400" dirty="0">
              <a:uFill>
                <a:solidFill>
                  <a:srgbClr val="0070C0"/>
                </a:solidFill>
              </a:uFill>
              <a:latin typeface="+mn-lt"/>
            </a:endParaRPr>
          </a:p>
        </p:txBody>
      </p:sp>
    </p:spTree>
    <p:extLst>
      <p:ext uri="{BB962C8B-B14F-4D97-AF65-F5344CB8AC3E}">
        <p14:creationId xmlns:p14="http://schemas.microsoft.com/office/powerpoint/2010/main" val="534466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8" name="TextBox 7"/>
          <p:cNvSpPr txBox="1"/>
          <p:nvPr/>
        </p:nvSpPr>
        <p:spPr>
          <a:xfrm>
            <a:off x="7073579" y="6627168"/>
            <a:ext cx="3856026" cy="230832"/>
          </a:xfrm>
          <a:prstGeom prst="rect">
            <a:avLst/>
          </a:prstGeom>
          <a:noFill/>
        </p:spPr>
        <p:txBody>
          <a:bodyPr wrap="square" rtlCol="0" anchor="t">
            <a:spAutoFit/>
          </a:bodyPr>
          <a:lstStyle/>
          <a:p>
            <a:r>
              <a:rPr lang="EN-US" sz="900" b="1" dirty="0"/>
              <a:t>Data Source: </a:t>
            </a:r>
            <a:r>
              <a:rPr lang="EN-US" sz="900" dirty="0"/>
              <a:t>Washington State Employment Security Department</a:t>
            </a:r>
          </a:p>
        </p:txBody>
      </p:sp>
      <p:pic>
        <p:nvPicPr>
          <p:cNvPr id="4" name="Picture 3"/>
          <p:cNvPicPr>
            <a:picLocks noChangeAspect="1"/>
          </p:cNvPicPr>
          <p:nvPr/>
        </p:nvPicPr>
        <p:blipFill>
          <a:blip r:embed="rId2"/>
          <a:stretch>
            <a:fillRect/>
          </a:stretch>
        </p:blipFill>
        <p:spPr>
          <a:xfrm>
            <a:off x="314325" y="1247775"/>
            <a:ext cx="6298746" cy="4965641"/>
          </a:xfrm>
          <a:prstGeom prst="rect">
            <a:avLst/>
          </a:prstGeom>
          <a:ln>
            <a:solidFill>
              <a:schemeClr val="tx1"/>
            </a:solidFill>
          </a:ln>
        </p:spPr>
      </p:pic>
      <p:sp>
        <p:nvSpPr>
          <p:cNvPr id="5" name="Rectangle 4"/>
          <p:cNvSpPr/>
          <p:nvPr/>
        </p:nvSpPr>
        <p:spPr>
          <a:xfrm>
            <a:off x="314325" y="1247775"/>
            <a:ext cx="461712" cy="1184988"/>
          </a:xfrm>
          <a:prstGeom prst="rect">
            <a:avLst/>
          </a:prstGeom>
          <a:solidFill>
            <a:srgbClr val="CC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1" descr="image001"/>
          <p:cNvPicPr>
            <a:picLocks noChangeAspect="1" noChangeArrowheads="1"/>
          </p:cNvPicPr>
          <p:nvPr/>
        </p:nvPicPr>
        <p:blipFill rotWithShape="1">
          <a:blip r:embed="rId3">
            <a:extLst>
              <a:ext uri="{28A0092B-C50C-407E-A947-70E740481C1C}">
                <a14:useLocalDpi xmlns:a14="http://schemas.microsoft.com/office/drawing/2010/main" val="0"/>
              </a:ext>
            </a:extLst>
          </a:blip>
          <a:srcRect t="18784" b="2882"/>
          <a:stretch/>
        </p:blipFill>
        <p:spPr bwMode="auto">
          <a:xfrm>
            <a:off x="6981825" y="2099480"/>
            <a:ext cx="5031390" cy="36439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0" name="Table 9"/>
          <p:cNvGraphicFramePr>
            <a:graphicFrameLocks noGrp="1"/>
          </p:cNvGraphicFramePr>
          <p:nvPr>
            <p:extLst>
              <p:ext uri="{D42A27DB-BD31-4B8C-83A1-F6EECF244321}">
                <p14:modId xmlns:p14="http://schemas.microsoft.com/office/powerpoint/2010/main" val="2132567998"/>
              </p:ext>
            </p:extLst>
          </p:nvPr>
        </p:nvGraphicFramePr>
        <p:xfrm>
          <a:off x="419100" y="1238250"/>
          <a:ext cx="1333500" cy="2105025"/>
        </p:xfrm>
        <a:graphic>
          <a:graphicData uri="http://schemas.openxmlformats.org/drawingml/2006/table">
            <a:tbl>
              <a:tblPr/>
              <a:tblGrid>
                <a:gridCol w="367196">
                  <a:extLst>
                    <a:ext uri="{9D8B030D-6E8A-4147-A177-3AD203B41FA5}">
                      <a16:colId xmlns:a16="http://schemas.microsoft.com/office/drawing/2014/main" val="215324060"/>
                    </a:ext>
                  </a:extLst>
                </a:gridCol>
                <a:gridCol w="71394">
                  <a:extLst>
                    <a:ext uri="{9D8B030D-6E8A-4147-A177-3AD203B41FA5}">
                      <a16:colId xmlns:a16="http://schemas.microsoft.com/office/drawing/2014/main" val="3202657307"/>
                    </a:ext>
                  </a:extLst>
                </a:gridCol>
                <a:gridCol w="894910">
                  <a:extLst>
                    <a:ext uri="{9D8B030D-6E8A-4147-A177-3AD203B41FA5}">
                      <a16:colId xmlns:a16="http://schemas.microsoft.com/office/drawing/2014/main" val="2256925143"/>
                    </a:ext>
                  </a:extLst>
                </a:gridCol>
              </a:tblGrid>
              <a:tr h="161925">
                <a:tc gridSpan="3">
                  <a:txBody>
                    <a:bodyPr/>
                    <a:lstStyle/>
                    <a:p>
                      <a:pPr algn="l" fontAlgn="b"/>
                      <a:r>
                        <a:rPr lang="en-US" sz="800" b="1" i="0" u="none" strike="noStrike" dirty="0">
                          <a:solidFill>
                            <a:srgbClr val="000000"/>
                          </a:solidFill>
                          <a:effectLst/>
                          <a:latin typeface="Calibri" panose="020F0502020204030204" pitchFamily="34" charset="0"/>
                        </a:rPr>
                        <a:t>Legend</a:t>
                      </a:r>
                      <a:endParaRPr lang="en-US" sz="75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47457068"/>
                  </a:ext>
                </a:extLst>
              </a:tr>
              <a:tr h="123825">
                <a:tc>
                  <a:txBody>
                    <a:bodyPr/>
                    <a:lstStyle/>
                    <a:p>
                      <a:pPr algn="l" fontAlgn="b"/>
                      <a:endParaRPr lang="en-US" sz="75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rgbClr val="DDDDDD"/>
                      </a:solidFill>
                      <a:prstDash val="solid"/>
                      <a:round/>
                      <a:headEnd type="none" w="med" len="med"/>
                      <a:tailEnd type="none" w="med" len="med"/>
                    </a:lnB>
                  </a:tcPr>
                </a:tc>
                <a:tc>
                  <a:txBody>
                    <a:bodyPr/>
                    <a:lstStyle/>
                    <a:p>
                      <a:pPr algn="l" fontAlgn="b"/>
                      <a:endParaRPr lang="en-US" sz="75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75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359954124"/>
                  </a:ext>
                </a:extLst>
              </a:tr>
              <a:tr h="200025">
                <a:tc>
                  <a:txBody>
                    <a:bodyPr/>
                    <a:lstStyle/>
                    <a:p>
                      <a:pPr algn="l" fontAlgn="b"/>
                      <a:r>
                        <a:rPr lang="en-US" sz="750" b="0" i="0" u="none" strike="noStrike" dirty="0">
                          <a:solidFill>
                            <a:srgbClr val="000000"/>
                          </a:solidFill>
                          <a:effectLst/>
                          <a:latin typeface="Calibri" panose="020F0502020204030204" pitchFamily="34" charset="0"/>
                        </a:rPr>
                        <a:t> </a:t>
                      </a:r>
                    </a:p>
                  </a:txBody>
                  <a:tcPr marL="9525" marR="9525" marT="9525" marB="0" anchor="b">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B2182B"/>
                    </a:solidFill>
                  </a:tcPr>
                </a:tc>
                <a:tc>
                  <a:txBody>
                    <a:bodyPr/>
                    <a:lstStyle/>
                    <a:p>
                      <a:pPr algn="l" fontAlgn="b"/>
                      <a:endParaRPr lang="en-US" sz="750" b="0" i="0" u="none" strike="noStrike">
                        <a:solidFill>
                          <a:srgbClr val="000000"/>
                        </a:solidFill>
                        <a:effectLst/>
                        <a:latin typeface="Calibri" panose="020F0502020204030204" pitchFamily="34" charset="0"/>
                      </a:endParaRPr>
                    </a:p>
                  </a:txBody>
                  <a:tcPr marL="9525" marR="9525" marT="9525" marB="0" anchor="b">
                    <a:lnL w="12700" cap="flat" cmpd="sng" algn="ctr">
                      <a:solidFill>
                        <a:srgbClr val="DDDDDD"/>
                      </a:solidFill>
                      <a:prstDash val="solid"/>
                      <a:round/>
                      <a:headEnd type="none" w="med" len="med"/>
                      <a:tailEnd type="none" w="med" len="med"/>
                    </a:lnL>
                    <a:lnR>
                      <a:noFill/>
                    </a:lnR>
                    <a:lnT>
                      <a:noFill/>
                    </a:lnT>
                    <a:lnB>
                      <a:noFill/>
                    </a:lnB>
                  </a:tcPr>
                </a:tc>
                <a:tc>
                  <a:txBody>
                    <a:bodyPr/>
                    <a:lstStyle/>
                    <a:p>
                      <a:pPr algn="l" fontAlgn="b"/>
                      <a:r>
                        <a:rPr lang="en-US" sz="750" b="0" i="0" u="none" strike="noStrike" dirty="0">
                          <a:solidFill>
                            <a:srgbClr val="000000"/>
                          </a:solidFill>
                          <a:effectLst/>
                          <a:latin typeface="Calibri" panose="020F0502020204030204" pitchFamily="34" charset="0"/>
                        </a:rPr>
                        <a:t>&gt;16%</a:t>
                      </a:r>
                    </a:p>
                  </a:txBody>
                  <a:tcPr marL="9525" marR="9525" marT="9525" marB="0" anchor="b">
                    <a:lnL>
                      <a:noFill/>
                    </a:lnL>
                    <a:lnR>
                      <a:noFill/>
                    </a:lnR>
                    <a:lnT>
                      <a:noFill/>
                    </a:lnT>
                    <a:lnB>
                      <a:noFill/>
                    </a:lnB>
                  </a:tcPr>
                </a:tc>
                <a:extLst>
                  <a:ext uri="{0D108BD9-81ED-4DB2-BD59-A6C34878D82A}">
                    <a16:rowId xmlns:a16="http://schemas.microsoft.com/office/drawing/2014/main" val="3357593732"/>
                  </a:ext>
                </a:extLst>
              </a:tr>
              <a:tr h="123825">
                <a:tc>
                  <a:txBody>
                    <a:bodyPr/>
                    <a:lstStyle/>
                    <a:p>
                      <a:pPr algn="l" fontAlgn="b"/>
                      <a:endParaRPr lang="en-US" sz="750" b="0" i="0" u="none" strike="noStrike" dirty="0">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algn="l" fontAlgn="b"/>
                      <a:endParaRPr lang="en-US" sz="75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75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694201730"/>
                  </a:ext>
                </a:extLst>
              </a:tr>
              <a:tr h="200025">
                <a:tc>
                  <a:txBody>
                    <a:bodyPr/>
                    <a:lstStyle/>
                    <a:p>
                      <a:pPr algn="l" fontAlgn="b"/>
                      <a:endParaRPr lang="EN-US" sz="7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F8A62"/>
                    </a:solidFill>
                  </a:tcPr>
                </a:tc>
                <a:tc>
                  <a:txBody>
                    <a:bodyPr/>
                    <a:lstStyle/>
                    <a:p>
                      <a:pPr algn="l" fontAlgn="b"/>
                      <a:endParaRPr lang="en-US" sz="750" b="0" i="0" u="none" strike="noStrike">
                        <a:solidFill>
                          <a:srgbClr val="000000"/>
                        </a:solidFill>
                        <a:effectLst/>
                        <a:latin typeface="Calibri" panose="020F0502020204030204" pitchFamily="34" charset="0"/>
                      </a:endParaRPr>
                    </a:p>
                  </a:txBody>
                  <a:tcPr marL="9525" marR="9525" marT="9525" marB="0" anchor="b">
                    <a:lnL w="12700" cap="flat" cmpd="sng" algn="ctr">
                      <a:solidFill>
                        <a:srgbClr val="DDDDDD"/>
                      </a:solidFill>
                      <a:prstDash val="solid"/>
                      <a:round/>
                      <a:headEnd type="none" w="med" len="med"/>
                      <a:tailEnd type="none" w="med" len="med"/>
                    </a:lnL>
                    <a:lnR>
                      <a:noFill/>
                    </a:lnR>
                    <a:lnT>
                      <a:noFill/>
                    </a:lnT>
                    <a:lnB>
                      <a:noFill/>
                    </a:lnB>
                  </a:tcPr>
                </a:tc>
                <a:tc>
                  <a:txBody>
                    <a:bodyPr/>
                    <a:lstStyle/>
                    <a:p>
                      <a:pPr algn="l" fontAlgn="b"/>
                      <a:r>
                        <a:rPr lang="EN-US" sz="750" b="0" i="0" u="none" strike="noStrike" dirty="0">
                          <a:solidFill>
                            <a:srgbClr val="000000"/>
                          </a:solidFill>
                          <a:effectLst/>
                          <a:latin typeface="Calibri" panose="020F0502020204030204" pitchFamily="34" charset="0"/>
                        </a:rPr>
                        <a:t>12.8% - 16%</a:t>
                      </a:r>
                    </a:p>
                  </a:txBody>
                  <a:tcPr marL="9525" marR="9525" marT="9525" marB="0" anchor="b">
                    <a:lnL>
                      <a:noFill/>
                    </a:lnL>
                    <a:lnR>
                      <a:noFill/>
                    </a:lnR>
                    <a:lnT>
                      <a:noFill/>
                    </a:lnT>
                    <a:lnB>
                      <a:noFill/>
                    </a:lnB>
                  </a:tcPr>
                </a:tc>
                <a:extLst>
                  <a:ext uri="{0D108BD9-81ED-4DB2-BD59-A6C34878D82A}">
                    <a16:rowId xmlns:a16="http://schemas.microsoft.com/office/drawing/2014/main" val="2047623446"/>
                  </a:ext>
                </a:extLst>
              </a:tr>
              <a:tr h="123825">
                <a:tc>
                  <a:txBody>
                    <a:bodyPr/>
                    <a:lstStyle/>
                    <a:p>
                      <a:pPr algn="l" fontAlgn="b"/>
                      <a:endParaRPr lang="en-US" sz="750" b="0" i="0" u="none" strike="noStrike">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algn="l" fontAlgn="b"/>
                      <a:endParaRPr lang="en-US" sz="75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75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4021100707"/>
                  </a:ext>
                </a:extLst>
              </a:tr>
              <a:tr h="200025">
                <a:tc>
                  <a:txBody>
                    <a:bodyPr/>
                    <a:lstStyle/>
                    <a:p>
                      <a:pPr algn="l" fontAlgn="b"/>
                      <a:r>
                        <a:rPr lang="en-US" sz="750" b="0" i="0" u="none" strike="noStrike" dirty="0">
                          <a:solidFill>
                            <a:srgbClr val="000000"/>
                          </a:solidFill>
                          <a:effectLst/>
                          <a:latin typeface="Calibri" panose="020F0502020204030204" pitchFamily="34" charset="0"/>
                        </a:rPr>
                        <a:t> </a:t>
                      </a:r>
                    </a:p>
                  </a:txBody>
                  <a:tcPr marL="9525" marR="9525" marT="9525" marB="0" anchor="b">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DDBC7"/>
                    </a:solidFill>
                  </a:tcPr>
                </a:tc>
                <a:tc>
                  <a:txBody>
                    <a:bodyPr/>
                    <a:lstStyle/>
                    <a:p>
                      <a:pPr algn="l" fontAlgn="b"/>
                      <a:endParaRPr lang="en-US" sz="750" b="0" i="0" u="none" strike="noStrike">
                        <a:solidFill>
                          <a:srgbClr val="000000"/>
                        </a:solidFill>
                        <a:effectLst/>
                        <a:latin typeface="Calibri" panose="020F0502020204030204" pitchFamily="34" charset="0"/>
                      </a:endParaRPr>
                    </a:p>
                  </a:txBody>
                  <a:tcPr marL="9525" marR="9525" marT="9525" marB="0" anchor="b">
                    <a:lnL w="12700" cap="flat" cmpd="sng" algn="ctr">
                      <a:solidFill>
                        <a:srgbClr val="DDDDDD"/>
                      </a:solidFill>
                      <a:prstDash val="solid"/>
                      <a:round/>
                      <a:headEnd type="none" w="med" len="med"/>
                      <a:tailEnd type="none" w="med" len="med"/>
                    </a:lnL>
                    <a:lnR>
                      <a:noFill/>
                    </a:lnR>
                    <a:lnT>
                      <a:noFill/>
                    </a:lnT>
                    <a:lnB>
                      <a:noFill/>
                    </a:lnB>
                  </a:tcPr>
                </a:tc>
                <a:tc>
                  <a:txBody>
                    <a:bodyPr/>
                    <a:lstStyle/>
                    <a:p>
                      <a:pPr algn="l" fontAlgn="b"/>
                      <a:r>
                        <a:rPr lang="EN-US" sz="750" b="0" i="0" u="none" strike="noStrike" dirty="0">
                          <a:solidFill>
                            <a:srgbClr val="000000"/>
                          </a:solidFill>
                          <a:effectLst/>
                          <a:latin typeface="Calibri" panose="020F0502020204030204" pitchFamily="34" charset="0"/>
                        </a:rPr>
                        <a:t>9.5% - 12.8 %</a:t>
                      </a:r>
                    </a:p>
                  </a:txBody>
                  <a:tcPr marL="9525" marR="9525" marT="9525" marB="0" anchor="b">
                    <a:lnL>
                      <a:noFill/>
                    </a:lnL>
                    <a:lnR>
                      <a:noFill/>
                    </a:lnR>
                    <a:lnT>
                      <a:noFill/>
                    </a:lnT>
                    <a:lnB>
                      <a:noFill/>
                    </a:lnB>
                  </a:tcPr>
                </a:tc>
                <a:extLst>
                  <a:ext uri="{0D108BD9-81ED-4DB2-BD59-A6C34878D82A}">
                    <a16:rowId xmlns:a16="http://schemas.microsoft.com/office/drawing/2014/main" val="2427261006"/>
                  </a:ext>
                </a:extLst>
              </a:tr>
              <a:tr h="123825">
                <a:tc>
                  <a:txBody>
                    <a:bodyPr/>
                    <a:lstStyle/>
                    <a:p>
                      <a:pPr algn="l" fontAlgn="b"/>
                      <a:endParaRPr lang="en-US" sz="750" b="0" i="0" u="none" strike="noStrike">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algn="l" fontAlgn="b"/>
                      <a:endParaRPr lang="en-US" sz="75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75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90465919"/>
                  </a:ext>
                </a:extLst>
              </a:tr>
              <a:tr h="200025">
                <a:tc>
                  <a:txBody>
                    <a:bodyPr/>
                    <a:lstStyle/>
                    <a:p>
                      <a:pPr algn="l" fontAlgn="b"/>
                      <a:endParaRPr lang="EN-US" sz="7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AF6F0"/>
                    </a:solidFill>
                  </a:tcPr>
                </a:tc>
                <a:tc>
                  <a:txBody>
                    <a:bodyPr/>
                    <a:lstStyle/>
                    <a:p>
                      <a:pPr algn="l" fontAlgn="b"/>
                      <a:endParaRPr lang="en-US" sz="750" b="0" i="0" u="none" strike="noStrike">
                        <a:solidFill>
                          <a:srgbClr val="000000"/>
                        </a:solidFill>
                        <a:effectLst/>
                        <a:latin typeface="Calibri" panose="020F0502020204030204" pitchFamily="34" charset="0"/>
                      </a:endParaRPr>
                    </a:p>
                  </a:txBody>
                  <a:tcPr marL="9525" marR="9525" marT="9525" marB="0" anchor="b">
                    <a:lnL w="12700" cap="flat" cmpd="sng" algn="ctr">
                      <a:solidFill>
                        <a:srgbClr val="DDDDDD"/>
                      </a:solidFill>
                      <a:prstDash val="solid"/>
                      <a:round/>
                      <a:headEnd type="none" w="med" len="med"/>
                      <a:tailEnd type="none" w="med" len="med"/>
                    </a:lnL>
                    <a:lnR>
                      <a:noFill/>
                    </a:lnR>
                    <a:lnT>
                      <a:noFill/>
                    </a:lnT>
                    <a:lnB>
                      <a:noFill/>
                    </a:lnB>
                  </a:tcPr>
                </a:tc>
                <a:tc>
                  <a:txBody>
                    <a:bodyPr/>
                    <a:lstStyle/>
                    <a:p>
                      <a:pPr algn="l" fontAlgn="b"/>
                      <a:r>
                        <a:rPr lang="en-US" sz="750" b="0" i="0" u="none" strike="noStrike" dirty="0">
                          <a:solidFill>
                            <a:srgbClr val="000000"/>
                          </a:solidFill>
                          <a:effectLst/>
                          <a:latin typeface="Calibri" panose="020F0502020204030204" pitchFamily="34" charset="0"/>
                        </a:rPr>
                        <a:t>6.2 % 9.5 %</a:t>
                      </a:r>
                    </a:p>
                  </a:txBody>
                  <a:tcPr marL="9525" marR="9525" marT="9525" marB="0" anchor="b">
                    <a:lnL>
                      <a:noFill/>
                    </a:lnL>
                    <a:lnR>
                      <a:noFill/>
                    </a:lnR>
                    <a:lnT>
                      <a:noFill/>
                    </a:lnT>
                    <a:lnB>
                      <a:noFill/>
                    </a:lnB>
                  </a:tcPr>
                </a:tc>
                <a:extLst>
                  <a:ext uri="{0D108BD9-81ED-4DB2-BD59-A6C34878D82A}">
                    <a16:rowId xmlns:a16="http://schemas.microsoft.com/office/drawing/2014/main" val="1123906681"/>
                  </a:ext>
                </a:extLst>
              </a:tr>
              <a:tr h="123825">
                <a:tc>
                  <a:txBody>
                    <a:bodyPr/>
                    <a:lstStyle/>
                    <a:p>
                      <a:pPr algn="l" fontAlgn="b"/>
                      <a:endParaRPr lang="en-US" sz="750" b="0" i="0" u="none" strike="noStrike">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algn="l" fontAlgn="b"/>
                      <a:endParaRPr lang="en-US" sz="75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75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805903087"/>
                  </a:ext>
                </a:extLst>
              </a:tr>
              <a:tr h="200025">
                <a:tc>
                  <a:txBody>
                    <a:bodyPr/>
                    <a:lstStyle/>
                    <a:p>
                      <a:pPr algn="l" fontAlgn="b"/>
                      <a:endParaRPr lang="EN-US" sz="7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67A9CF"/>
                    </a:solidFill>
                  </a:tcPr>
                </a:tc>
                <a:tc>
                  <a:txBody>
                    <a:bodyPr/>
                    <a:lstStyle/>
                    <a:p>
                      <a:pPr algn="l" fontAlgn="b"/>
                      <a:endParaRPr lang="en-US" sz="750" b="0" i="0" u="none" strike="noStrike">
                        <a:solidFill>
                          <a:srgbClr val="000000"/>
                        </a:solidFill>
                        <a:effectLst/>
                        <a:latin typeface="Calibri" panose="020F0502020204030204" pitchFamily="34" charset="0"/>
                      </a:endParaRPr>
                    </a:p>
                  </a:txBody>
                  <a:tcPr marL="9525" marR="9525" marT="9525" marB="0" anchor="b">
                    <a:lnL w="12700" cap="flat" cmpd="sng" algn="ctr">
                      <a:solidFill>
                        <a:srgbClr val="DDDDDD"/>
                      </a:solidFill>
                      <a:prstDash val="solid"/>
                      <a:round/>
                      <a:headEnd type="none" w="med" len="med"/>
                      <a:tailEnd type="none" w="med" len="med"/>
                    </a:lnL>
                    <a:lnR>
                      <a:noFill/>
                    </a:lnR>
                    <a:lnT>
                      <a:noFill/>
                    </a:lnT>
                    <a:lnB>
                      <a:noFill/>
                    </a:lnB>
                  </a:tcPr>
                </a:tc>
                <a:tc>
                  <a:txBody>
                    <a:bodyPr/>
                    <a:lstStyle/>
                    <a:p>
                      <a:pPr algn="l" fontAlgn="b"/>
                      <a:r>
                        <a:rPr lang="en-US" sz="750" b="0" i="0" u="none" strike="noStrike" dirty="0">
                          <a:solidFill>
                            <a:srgbClr val="000000"/>
                          </a:solidFill>
                          <a:effectLst/>
                          <a:latin typeface="Calibri" panose="020F0502020204030204" pitchFamily="34" charset="0"/>
                        </a:rPr>
                        <a:t>2.9% -6.2%</a:t>
                      </a:r>
                    </a:p>
                  </a:txBody>
                  <a:tcPr marL="9525" marR="9525" marT="9525" marB="0" anchor="b">
                    <a:lnL>
                      <a:noFill/>
                    </a:lnL>
                    <a:lnR>
                      <a:noFill/>
                    </a:lnR>
                    <a:lnT>
                      <a:noFill/>
                    </a:lnT>
                    <a:lnB>
                      <a:noFill/>
                    </a:lnB>
                  </a:tcPr>
                </a:tc>
                <a:extLst>
                  <a:ext uri="{0D108BD9-81ED-4DB2-BD59-A6C34878D82A}">
                    <a16:rowId xmlns:a16="http://schemas.microsoft.com/office/drawing/2014/main" val="2602675739"/>
                  </a:ext>
                </a:extLst>
              </a:tr>
              <a:tr h="123825">
                <a:tc>
                  <a:txBody>
                    <a:bodyPr/>
                    <a:lstStyle/>
                    <a:p>
                      <a:pPr algn="l" fontAlgn="b"/>
                      <a:endParaRPr lang="en-US" sz="750" b="0" i="0" u="none" strike="noStrike">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algn="l" fontAlgn="b"/>
                      <a:endParaRPr lang="en-US" sz="75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75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52027752"/>
                  </a:ext>
                </a:extLst>
              </a:tr>
              <a:tr h="200025">
                <a:tc>
                  <a:txBody>
                    <a:bodyPr/>
                    <a:lstStyle/>
                    <a:p>
                      <a:pPr algn="l" fontAlgn="b"/>
                      <a:endParaRPr lang="EN-US" sz="7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2166AC"/>
                    </a:solidFill>
                  </a:tcPr>
                </a:tc>
                <a:tc>
                  <a:txBody>
                    <a:bodyPr/>
                    <a:lstStyle/>
                    <a:p>
                      <a:pPr algn="l" fontAlgn="b"/>
                      <a:endParaRPr lang="en-US" sz="750" b="0" i="0" u="none" strike="noStrike">
                        <a:solidFill>
                          <a:srgbClr val="000000"/>
                        </a:solidFill>
                        <a:effectLst/>
                        <a:latin typeface="Calibri" panose="020F0502020204030204" pitchFamily="34" charset="0"/>
                      </a:endParaRPr>
                    </a:p>
                  </a:txBody>
                  <a:tcPr marL="9525" marR="9525" marT="9525" marB="0" anchor="b">
                    <a:lnL w="12700" cap="flat" cmpd="sng" algn="ctr">
                      <a:solidFill>
                        <a:srgbClr val="DDDDDD"/>
                      </a:solidFill>
                      <a:prstDash val="solid"/>
                      <a:round/>
                      <a:headEnd type="none" w="med" len="med"/>
                      <a:tailEnd type="none" w="med" len="med"/>
                    </a:lnL>
                    <a:lnR>
                      <a:noFill/>
                    </a:lnR>
                    <a:lnT>
                      <a:noFill/>
                    </a:lnT>
                    <a:lnB>
                      <a:noFill/>
                    </a:lnB>
                  </a:tcPr>
                </a:tc>
                <a:tc>
                  <a:txBody>
                    <a:bodyPr/>
                    <a:lstStyle/>
                    <a:p>
                      <a:pPr algn="l" fontAlgn="b"/>
                      <a:r>
                        <a:rPr lang="en-US" sz="750" b="0" i="0" u="none" strike="noStrike" dirty="0">
                          <a:solidFill>
                            <a:srgbClr val="000000"/>
                          </a:solidFill>
                          <a:effectLst/>
                          <a:latin typeface="Calibri" panose="020F0502020204030204" pitchFamily="34" charset="0"/>
                        </a:rPr>
                        <a:t>&lt;2.9%</a:t>
                      </a:r>
                    </a:p>
                  </a:txBody>
                  <a:tcPr marL="9525" marR="9525" marT="9525" marB="0" anchor="b">
                    <a:lnL>
                      <a:noFill/>
                    </a:lnL>
                    <a:lnR>
                      <a:noFill/>
                    </a:lnR>
                    <a:lnT>
                      <a:noFill/>
                    </a:lnT>
                    <a:lnB>
                      <a:noFill/>
                    </a:lnB>
                  </a:tcPr>
                </a:tc>
                <a:extLst>
                  <a:ext uri="{0D108BD9-81ED-4DB2-BD59-A6C34878D82A}">
                    <a16:rowId xmlns:a16="http://schemas.microsoft.com/office/drawing/2014/main" val="3707859934"/>
                  </a:ext>
                </a:extLst>
              </a:tr>
            </a:tbl>
          </a:graphicData>
        </a:graphic>
      </p:graphicFrame>
      <p:cxnSp>
        <p:nvCxnSpPr>
          <p:cNvPr id="13" name="Straight Connector 12"/>
          <p:cNvCxnSpPr/>
          <p:nvPr/>
        </p:nvCxnSpPr>
        <p:spPr>
          <a:xfrm>
            <a:off x="6814820" y="304800"/>
            <a:ext cx="30744" cy="62067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0" y="6488668"/>
            <a:ext cx="3856026" cy="369332"/>
          </a:xfrm>
          <a:prstGeom prst="rect">
            <a:avLst/>
          </a:prstGeom>
          <a:noFill/>
        </p:spPr>
        <p:txBody>
          <a:bodyPr wrap="square" rtlCol="0" anchor="t">
            <a:spAutoFit/>
          </a:bodyPr>
          <a:lstStyle/>
          <a:p>
            <a:r>
              <a:rPr lang="EN-US" sz="900" b="1" dirty="0"/>
              <a:t>Data Shown by: </a:t>
            </a:r>
            <a:r>
              <a:rPr lang="EN-US" sz="900" dirty="0"/>
              <a:t>Census Tract</a:t>
            </a:r>
            <a:endParaRPr lang="EN-US" sz="900" b="1" dirty="0"/>
          </a:p>
          <a:p>
            <a:r>
              <a:rPr lang="EN-US" sz="900" b="1" dirty="0"/>
              <a:t>Data Source: </a:t>
            </a:r>
            <a:r>
              <a:rPr lang="EN-US" sz="900" dirty="0"/>
              <a:t>US Census Bureau, 2010</a:t>
            </a:r>
          </a:p>
        </p:txBody>
      </p:sp>
      <p:sp>
        <p:nvSpPr>
          <p:cNvPr id="12" name="Title 1"/>
          <p:cNvSpPr txBox="1">
            <a:spLocks/>
          </p:cNvSpPr>
          <p:nvPr/>
        </p:nvSpPr>
        <p:spPr>
          <a:xfrm>
            <a:off x="93663" y="42379"/>
            <a:ext cx="6265862" cy="116894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uFill>
                  <a:solidFill>
                    <a:srgbClr val="0070C0"/>
                  </a:solidFill>
                </a:uFill>
                <a:latin typeface="+mn-lt"/>
              </a:rPr>
              <a:t>At the time of the 2010 U.S. Census, </a:t>
            </a:r>
            <a:endParaRPr lang="en-US" sz="2000" dirty="0">
              <a:uFill>
                <a:solidFill>
                  <a:srgbClr val="0070C0"/>
                </a:solidFill>
              </a:uFill>
              <a:latin typeface="+mn-lt"/>
            </a:endParaRPr>
          </a:p>
          <a:p>
            <a:pPr algn="ctr"/>
            <a:r>
              <a:rPr lang="EN-US" sz="2000" dirty="0">
                <a:uFill>
                  <a:solidFill>
                    <a:srgbClr val="0070C0"/>
                  </a:solidFill>
                </a:uFill>
                <a:latin typeface="+mn-lt"/>
              </a:rPr>
              <a:t>Neighborhoods in the northernmost part of Seattle—</a:t>
            </a:r>
          </a:p>
          <a:p>
            <a:pPr algn="ctr"/>
            <a:r>
              <a:rPr lang="EN-US" sz="2000" dirty="0">
                <a:uFill>
                  <a:solidFill>
                    <a:srgbClr val="0070C0"/>
                  </a:solidFill>
                </a:uFill>
                <a:latin typeface="+mn-lt"/>
              </a:rPr>
              <a:t>Bitter Lake, Cedar Park, and areas around Northgate and Lake City— had high rates of unemployment. </a:t>
            </a:r>
          </a:p>
        </p:txBody>
      </p:sp>
      <p:sp>
        <p:nvSpPr>
          <p:cNvPr id="16" name="TextBox 15"/>
          <p:cNvSpPr txBox="1"/>
          <p:nvPr/>
        </p:nvSpPr>
        <p:spPr>
          <a:xfrm>
            <a:off x="11339648" y="6488668"/>
            <a:ext cx="852352" cy="369332"/>
          </a:xfrm>
          <a:prstGeom prst="rect">
            <a:avLst/>
          </a:prstGeom>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r>
              <a:rPr lang="en-US" dirty="0"/>
              <a:t>17</a:t>
            </a:r>
            <a:endParaRPr lang="EN-US" dirty="0"/>
          </a:p>
        </p:txBody>
      </p:sp>
      <p:pic>
        <p:nvPicPr>
          <p:cNvPr id="6" name="Picture 5"/>
          <p:cNvPicPr>
            <a:picLocks noChangeAspect="1"/>
          </p:cNvPicPr>
          <p:nvPr/>
        </p:nvPicPr>
        <p:blipFill>
          <a:blip r:embed="rId4"/>
          <a:stretch>
            <a:fillRect/>
          </a:stretch>
        </p:blipFill>
        <p:spPr>
          <a:xfrm>
            <a:off x="4171950" y="5591176"/>
            <a:ext cx="352425" cy="304800"/>
          </a:xfrm>
          <a:prstGeom prst="rect">
            <a:avLst/>
          </a:prstGeom>
        </p:spPr>
      </p:pic>
      <p:sp>
        <p:nvSpPr>
          <p:cNvPr id="15" name="Title 1"/>
          <p:cNvSpPr txBox="1">
            <a:spLocks/>
          </p:cNvSpPr>
          <p:nvPr/>
        </p:nvSpPr>
        <p:spPr>
          <a:xfrm>
            <a:off x="6967538" y="157163"/>
            <a:ext cx="5040895" cy="173990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uFill>
                  <a:solidFill>
                    <a:srgbClr val="0070C0"/>
                  </a:solidFill>
                </a:uFill>
                <a:latin typeface="+mn-lt"/>
              </a:rPr>
              <a:t>Current data for 2016, although not specific to the North Seattle Region, suggests unemployment is decreasing throughout </a:t>
            </a:r>
            <a:endParaRPr lang="en-US" sz="2400" dirty="0">
              <a:uFill>
                <a:solidFill>
                  <a:srgbClr val="0070C0"/>
                </a:solidFill>
              </a:uFill>
              <a:latin typeface="+mn-lt"/>
            </a:endParaRPr>
          </a:p>
          <a:p>
            <a:pPr algn="ctr"/>
            <a:r>
              <a:rPr lang="EN-US" sz="2400" dirty="0">
                <a:uFill>
                  <a:solidFill>
                    <a:srgbClr val="0070C0"/>
                  </a:solidFill>
                </a:uFill>
                <a:latin typeface="+mn-lt"/>
              </a:rPr>
              <a:t>Seattle as a whole. </a:t>
            </a:r>
          </a:p>
        </p:txBody>
      </p:sp>
    </p:spTree>
    <p:extLst>
      <p:ext uri="{BB962C8B-B14F-4D97-AF65-F5344CB8AC3E}">
        <p14:creationId xmlns:p14="http://schemas.microsoft.com/office/powerpoint/2010/main" val="4104567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3425" y="1933575"/>
            <a:ext cx="10515600" cy="4351338"/>
          </a:xfrm>
        </p:spPr>
        <p:txBody>
          <a:bodyPr/>
          <a:lstStyle/>
          <a:p>
            <a:pPr marL="0" indent="0">
              <a:buNone/>
            </a:pPr>
            <a:endParaRPr lang="en-US" dirty="0"/>
          </a:p>
          <a:p>
            <a:pPr marL="0" indent="0">
              <a:buNone/>
            </a:pPr>
            <a:endParaRPr lang="en-US" dirty="0"/>
          </a:p>
        </p:txBody>
      </p:sp>
      <p:sp>
        <p:nvSpPr>
          <p:cNvPr id="8" name="TextBox 7"/>
          <p:cNvSpPr txBox="1"/>
          <p:nvPr/>
        </p:nvSpPr>
        <p:spPr>
          <a:xfrm>
            <a:off x="0" y="6627168"/>
            <a:ext cx="10931769" cy="230832"/>
          </a:xfrm>
          <a:prstGeom prst="rect">
            <a:avLst/>
          </a:prstGeom>
          <a:noFill/>
        </p:spPr>
        <p:txBody>
          <a:bodyPr wrap="square" rtlCol="0">
            <a:spAutoFit/>
          </a:bodyPr>
          <a:lstStyle/>
          <a:p>
            <a:r>
              <a:rPr lang="en-US" sz="900" b="1" dirty="0"/>
              <a:t>Data Source:</a:t>
            </a:r>
            <a:r>
              <a:rPr lang="en-US" sz="900" dirty="0"/>
              <a:t> US Census Bureau, 2006-2010 American Community Survey, Washington State Department of Social and Health Services, Public Health- Seattle &amp; King County, King County GIS Center, and City of Seattle </a:t>
            </a:r>
          </a:p>
        </p:txBody>
      </p:sp>
      <p:pic>
        <p:nvPicPr>
          <p:cNvPr id="10" name="Picture 9"/>
          <p:cNvPicPr>
            <a:picLocks noChangeAspect="1"/>
          </p:cNvPicPr>
          <p:nvPr/>
        </p:nvPicPr>
        <p:blipFill rotWithShape="1">
          <a:blip r:embed="rId2"/>
          <a:srcRect l="1708" t="1386" r="894" b="1543"/>
          <a:stretch/>
        </p:blipFill>
        <p:spPr>
          <a:xfrm>
            <a:off x="5627836" y="776134"/>
            <a:ext cx="6471576" cy="5261866"/>
          </a:xfrm>
          <a:prstGeom prst="rect">
            <a:avLst/>
          </a:prstGeom>
          <a:ln>
            <a:solidFill>
              <a:schemeClr val="tx1"/>
            </a:solidFill>
          </a:ln>
        </p:spPr>
      </p:pic>
      <p:pic>
        <p:nvPicPr>
          <p:cNvPr id="7" name="Picture 6"/>
          <p:cNvPicPr>
            <a:picLocks noChangeAspect="1"/>
          </p:cNvPicPr>
          <p:nvPr/>
        </p:nvPicPr>
        <p:blipFill rotWithShape="1">
          <a:blip r:embed="rId3"/>
          <a:srcRect t="3748"/>
          <a:stretch/>
        </p:blipFill>
        <p:spPr>
          <a:xfrm>
            <a:off x="1057275" y="3924300"/>
            <a:ext cx="2857500" cy="1650226"/>
          </a:xfrm>
          <a:prstGeom prst="rect">
            <a:avLst/>
          </a:prstGeom>
          <a:ln>
            <a:solidFill>
              <a:schemeClr val="tx1"/>
            </a:solidFill>
          </a:ln>
        </p:spPr>
      </p:pic>
      <p:sp>
        <p:nvSpPr>
          <p:cNvPr id="9" name="Title 1"/>
          <p:cNvSpPr txBox="1">
            <a:spLocks/>
          </p:cNvSpPr>
          <p:nvPr/>
        </p:nvSpPr>
        <p:spPr>
          <a:xfrm>
            <a:off x="0" y="182563"/>
            <a:ext cx="5567965" cy="199548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uFill>
                  <a:solidFill>
                    <a:srgbClr val="0070C0"/>
                  </a:solidFill>
                </a:uFill>
                <a:latin typeface="+mn-lt"/>
              </a:rPr>
              <a:t>The North Seattle Region has several areas with limited food retail access. This is defined as an   </a:t>
            </a:r>
            <a:endParaRPr lang="en-US" sz="2000" dirty="0">
              <a:uFill>
                <a:solidFill>
                  <a:srgbClr val="0070C0"/>
                </a:solidFill>
              </a:uFill>
              <a:latin typeface="+mn-lt"/>
            </a:endParaRPr>
          </a:p>
          <a:p>
            <a:r>
              <a:rPr lang="EN-US" sz="2000" dirty="0">
                <a:uFill>
                  <a:solidFill>
                    <a:srgbClr val="0070C0"/>
                  </a:solidFill>
                </a:uFill>
                <a:latin typeface="+mn-lt"/>
              </a:rPr>
              <a:t>area where:</a:t>
            </a:r>
          </a:p>
          <a:p>
            <a:endParaRPr lang="en-US" sz="500" dirty="0">
              <a:uFill>
                <a:solidFill>
                  <a:srgbClr val="0070C0"/>
                </a:solidFill>
              </a:uFill>
              <a:latin typeface="+mn-lt"/>
            </a:endParaRPr>
          </a:p>
          <a:p>
            <a:pPr marL="457200" indent="-457200">
              <a:buFont typeface="Arial" panose="020B0604020202020204" pitchFamily="34" charset="0"/>
              <a:buChar char="•"/>
            </a:pPr>
            <a:r>
              <a:rPr lang="EN-US" sz="1600" dirty="0">
                <a:uFill>
                  <a:solidFill>
                    <a:srgbClr val="0070C0"/>
                  </a:solidFill>
                </a:uFill>
                <a:latin typeface="+mn-lt"/>
              </a:rPr>
              <a:t>Residents must travel more than ¼ mile to a food retailer (e.g. supermarkets, produce stands, and farmers markets)</a:t>
            </a:r>
          </a:p>
          <a:p>
            <a:endParaRPr lang="en-US" sz="500" dirty="0">
              <a:uFill>
                <a:solidFill>
                  <a:srgbClr val="0070C0"/>
                </a:solidFill>
              </a:uFill>
              <a:latin typeface="+mn-lt"/>
            </a:endParaRPr>
          </a:p>
          <a:p>
            <a:pPr marL="457200" indent="-457200">
              <a:buFont typeface="Arial" panose="020B0604020202020204" pitchFamily="34" charset="0"/>
              <a:buChar char="•"/>
            </a:pPr>
            <a:r>
              <a:rPr lang="EN-US" sz="1600" dirty="0">
                <a:uFill>
                  <a:solidFill>
                    <a:srgbClr val="0070C0"/>
                  </a:solidFill>
                </a:uFill>
                <a:latin typeface="+mn-lt"/>
              </a:rPr>
              <a:t>The median household income is below 80% of the citywide median of $60,665</a:t>
            </a:r>
          </a:p>
          <a:p>
            <a:endParaRPr lang="en-US" sz="500" dirty="0">
              <a:uFill>
                <a:solidFill>
                  <a:srgbClr val="0070C0"/>
                </a:solidFill>
              </a:uFill>
              <a:latin typeface="+mn-lt"/>
            </a:endParaRPr>
          </a:p>
        </p:txBody>
      </p:sp>
      <p:sp>
        <p:nvSpPr>
          <p:cNvPr id="11" name="TextBox 10"/>
          <p:cNvSpPr txBox="1"/>
          <p:nvPr/>
        </p:nvSpPr>
        <p:spPr>
          <a:xfrm>
            <a:off x="11339648" y="6488668"/>
            <a:ext cx="852352" cy="369332"/>
          </a:xfrm>
          <a:prstGeom prst="rect">
            <a:avLst/>
          </a:prstGeom>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r>
              <a:rPr lang="en-US" dirty="0"/>
              <a:t>18</a:t>
            </a:r>
            <a:endParaRPr lang="EN-US" dirty="0"/>
          </a:p>
        </p:txBody>
      </p:sp>
      <p:sp>
        <p:nvSpPr>
          <p:cNvPr id="12" name="Title 1"/>
          <p:cNvSpPr txBox="1">
            <a:spLocks/>
          </p:cNvSpPr>
          <p:nvPr/>
        </p:nvSpPr>
        <p:spPr>
          <a:xfrm>
            <a:off x="77165" y="2524125"/>
            <a:ext cx="5358431" cy="115737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Additionally, some residents live near food retail areas but cannot afford to shop at them. This cost barrier leads them to seek more affordable food options farther away from home.</a:t>
            </a:r>
            <a:endParaRPr lang="EN-US" sz="1800" dirty="0">
              <a:uFill>
                <a:solidFill>
                  <a:srgbClr val="0070C0"/>
                </a:solidFill>
              </a:uFill>
              <a:latin typeface="+mn-lt"/>
            </a:endParaRPr>
          </a:p>
        </p:txBody>
      </p:sp>
      <p:sp>
        <p:nvSpPr>
          <p:cNvPr id="13" name="Title 1"/>
          <p:cNvSpPr txBox="1">
            <a:spLocks/>
          </p:cNvSpPr>
          <p:nvPr/>
        </p:nvSpPr>
        <p:spPr>
          <a:xfrm>
            <a:off x="5271875" y="232215"/>
            <a:ext cx="6664306" cy="40541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1" dirty="0">
                <a:uFill>
                  <a:solidFill>
                    <a:srgbClr val="0070C0"/>
                  </a:solidFill>
                </a:uFill>
                <a:latin typeface="+mn-lt"/>
              </a:rPr>
              <a:t>North Seattle Region: Limited Food Retail Access Areas</a:t>
            </a:r>
            <a:endParaRPr lang="EN-US" sz="1600" b="1" dirty="0">
              <a:solidFill>
                <a:srgbClr val="000000"/>
              </a:solidFill>
              <a:uFill>
                <a:solidFill>
                  <a:srgbClr val="0070C0"/>
                </a:solidFill>
              </a:uFill>
              <a:latin typeface="Calibri"/>
            </a:endParaRPr>
          </a:p>
          <a:p>
            <a:pPr algn="ctr"/>
            <a:endParaRPr lang="en-US" sz="2400" dirty="0">
              <a:uFill>
                <a:solidFill>
                  <a:srgbClr val="0070C0"/>
                </a:solidFill>
              </a:uFill>
              <a:latin typeface="+mn-lt"/>
            </a:endParaRPr>
          </a:p>
        </p:txBody>
      </p:sp>
    </p:spTree>
    <p:extLst>
      <p:ext uri="{BB962C8B-B14F-4D97-AF65-F5344CB8AC3E}">
        <p14:creationId xmlns:p14="http://schemas.microsoft.com/office/powerpoint/2010/main" val="1601987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695" y="838824"/>
            <a:ext cx="10515600" cy="5732857"/>
          </a:xfrm>
        </p:spPr>
        <p:txBody>
          <a:bodyPr vert="horz" lIns="91440" tIns="45720" rIns="91440" bIns="45720" rtlCol="0" anchor="t">
            <a:normAutofit lnSpcReduction="10000"/>
          </a:bodyPr>
          <a:lstStyle/>
          <a:p>
            <a:r>
              <a:rPr lang="EN-US" dirty="0"/>
              <a:t>Data Availability </a:t>
            </a:r>
            <a:r>
              <a:rPr lang="EN-US" sz="1800" dirty="0"/>
              <a:t>– Data sets are published at various times. For this presentation, the most recent data available was analyzed and presented. Only data sets published on a regular basis were used for analysis; sources include US Census and the American Community Survey, Washington State Behavioral Risk Factor Surveillance System, Healthy Youth Survey, and Washington State Office of Financial Management.</a:t>
            </a:r>
          </a:p>
          <a:p>
            <a:pPr marL="0" indent="0">
              <a:buNone/>
            </a:pPr>
            <a:endParaRPr lang="en-US" sz="1800" dirty="0"/>
          </a:p>
          <a:p>
            <a:r>
              <a:rPr lang="EN-US" dirty="0"/>
              <a:t>Sample Size </a:t>
            </a:r>
            <a:r>
              <a:rPr lang="EN-US" sz="1800" dirty="0"/>
              <a:t>–  Small sample sizes impact data analysis, particularly when trying to disaggregate race/ethnicity. To address this fact, multiple years of data were combined. </a:t>
            </a:r>
          </a:p>
          <a:p>
            <a:pPr marL="0" indent="0">
              <a:buNone/>
            </a:pPr>
            <a:endParaRPr lang="en-US" sz="1900" dirty="0"/>
          </a:p>
          <a:p>
            <a:r>
              <a:rPr lang="EN-US" dirty="0"/>
              <a:t>Different Geographic Definitions </a:t>
            </a:r>
            <a:r>
              <a:rPr lang="EN-US" sz="1800" dirty="0"/>
              <a:t>– Geographic areas are defined differently depending on the data source. For example, King County Public Health refers to specific areas as Health Reporting Areas (HRA) while the US Census uses Census Tracts. </a:t>
            </a:r>
          </a:p>
          <a:p>
            <a:pPr marL="0" indent="0">
              <a:buNone/>
            </a:pPr>
            <a:endParaRPr lang="EN-US" sz="1800" dirty="0"/>
          </a:p>
          <a:p>
            <a:r>
              <a:rPr lang="EN-US" dirty="0"/>
              <a:t>Self-Report Data </a:t>
            </a:r>
            <a:r>
              <a:rPr lang="EN-US" sz="1800" dirty="0"/>
              <a:t>– Data collected through surveys rely on self-reported data. Surveys include: the US Census, Washington State Behavioral Risk Factor Surveillance System, and Healthy Youth Survey.  </a:t>
            </a:r>
          </a:p>
          <a:p>
            <a:pPr marL="0" indent="0">
              <a:buNone/>
            </a:pPr>
            <a:endParaRPr lang="en-US" sz="1800" dirty="0"/>
          </a:p>
          <a:p>
            <a:r>
              <a:rPr lang="EN-US" dirty="0"/>
              <a:t>Impact of University Students </a:t>
            </a:r>
            <a:r>
              <a:rPr lang="EN-US" sz="1800" dirty="0"/>
              <a:t>–  Because the North Seattle Region includes the University of Washington, data related to this area is not always comparable to the rest of the region, specifically data related to financial and race/ethnicity.</a:t>
            </a:r>
            <a:endParaRPr lang="en-US" dirty="0"/>
          </a:p>
          <a:p>
            <a:endParaRPr lang="en-US" dirty="0"/>
          </a:p>
          <a:p>
            <a:endParaRPr lang="en-US" dirty="0"/>
          </a:p>
        </p:txBody>
      </p:sp>
      <p:sp>
        <p:nvSpPr>
          <p:cNvPr id="4" name="Title 1"/>
          <p:cNvSpPr txBox="1">
            <a:spLocks/>
          </p:cNvSpPr>
          <p:nvPr/>
        </p:nvSpPr>
        <p:spPr>
          <a:xfrm>
            <a:off x="-1" y="0"/>
            <a:ext cx="8137321" cy="8388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u="sng" dirty="0">
                <a:uFill>
                  <a:solidFill>
                    <a:srgbClr val="0070C0"/>
                  </a:solidFill>
                </a:uFill>
                <a:latin typeface="+mn-lt"/>
              </a:rPr>
              <a:t>Data Limitations</a:t>
            </a:r>
            <a:endParaRPr lang="en-US" sz="4000" u="sng" dirty="0">
              <a:uFill>
                <a:solidFill>
                  <a:srgbClr val="0070C0"/>
                </a:solidFill>
              </a:uFill>
              <a:latin typeface="+mn-lt"/>
            </a:endParaRPr>
          </a:p>
        </p:txBody>
      </p:sp>
      <p:sp>
        <p:nvSpPr>
          <p:cNvPr id="2" name="TextBox 1"/>
          <p:cNvSpPr txBox="1"/>
          <p:nvPr/>
        </p:nvSpPr>
        <p:spPr>
          <a:xfrm>
            <a:off x="11339648" y="6488668"/>
            <a:ext cx="852352" cy="369332"/>
          </a:xfrm>
          <a:prstGeom prst="rect">
            <a:avLst/>
          </a:prstGeom>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r>
              <a:rPr lang="EN-US" dirty="0"/>
              <a:t>1</a:t>
            </a:r>
          </a:p>
        </p:txBody>
      </p:sp>
    </p:spTree>
    <p:extLst>
      <p:ext uri="{BB962C8B-B14F-4D97-AF65-F5344CB8AC3E}">
        <p14:creationId xmlns:p14="http://schemas.microsoft.com/office/powerpoint/2010/main" val="1556788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1384246" y="1494890"/>
            <a:ext cx="525802" cy="319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
          <p:cNvSpPr txBox="1">
            <a:spLocks/>
          </p:cNvSpPr>
          <p:nvPr/>
        </p:nvSpPr>
        <p:spPr>
          <a:xfrm>
            <a:off x="176649" y="3001281"/>
            <a:ext cx="4465622" cy="92959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8% </a:t>
            </a:r>
            <a:r>
              <a:rPr lang="EN-US" sz="2000" dirty="0"/>
              <a:t>of</a:t>
            </a:r>
            <a:r>
              <a:rPr lang="EN-US" sz="2000" b="1" dirty="0"/>
              <a:t>  </a:t>
            </a:r>
            <a:r>
              <a:rPr lang="EN-US" sz="2000" dirty="0"/>
              <a:t>white, non-Hispanic/non-Latino residents in the North Seattle Region</a:t>
            </a:r>
            <a:endParaRPr lang="en-US" sz="1900" dirty="0"/>
          </a:p>
        </p:txBody>
      </p:sp>
      <p:sp>
        <p:nvSpPr>
          <p:cNvPr id="25" name="Content Placeholder 2"/>
          <p:cNvSpPr txBox="1">
            <a:spLocks/>
          </p:cNvSpPr>
          <p:nvPr/>
        </p:nvSpPr>
        <p:spPr>
          <a:xfrm>
            <a:off x="234426" y="1541298"/>
            <a:ext cx="4306231" cy="17004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16% </a:t>
            </a:r>
            <a:r>
              <a:rPr lang="EN-US" sz="2000" dirty="0"/>
              <a:t>non-whites* or Hispanic/Latinos (includes “other” and “multiple races”)</a:t>
            </a:r>
            <a:endParaRPr lang="en-US" sz="2000" dirty="0"/>
          </a:p>
        </p:txBody>
      </p:sp>
      <p:sp>
        <p:nvSpPr>
          <p:cNvPr id="15" name="Content Placeholder 2"/>
          <p:cNvSpPr txBox="1">
            <a:spLocks/>
          </p:cNvSpPr>
          <p:nvPr/>
        </p:nvSpPr>
        <p:spPr>
          <a:xfrm>
            <a:off x="132812" y="2514619"/>
            <a:ext cx="4112525" cy="376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compared to</a:t>
            </a:r>
          </a:p>
        </p:txBody>
      </p:sp>
      <p:sp>
        <p:nvSpPr>
          <p:cNvPr id="20" name="TextBox 19"/>
          <p:cNvSpPr txBox="1"/>
          <p:nvPr/>
        </p:nvSpPr>
        <p:spPr>
          <a:xfrm>
            <a:off x="11339648" y="6488668"/>
            <a:ext cx="852352" cy="369332"/>
          </a:xfrm>
          <a:prstGeom prst="rect">
            <a:avLst/>
          </a:prstGeom>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r>
              <a:rPr lang="EN-US" dirty="0"/>
              <a:t>19</a:t>
            </a:r>
          </a:p>
        </p:txBody>
      </p:sp>
      <p:sp>
        <p:nvSpPr>
          <p:cNvPr id="16" name="Title 1"/>
          <p:cNvSpPr txBox="1">
            <a:spLocks/>
          </p:cNvSpPr>
          <p:nvPr/>
        </p:nvSpPr>
        <p:spPr>
          <a:xfrm>
            <a:off x="17205" y="123825"/>
            <a:ext cx="4572762" cy="131486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uFill>
                  <a:solidFill>
                    <a:srgbClr val="0070C0"/>
                  </a:solidFill>
                </a:uFill>
                <a:latin typeface="+mn-lt"/>
              </a:rPr>
              <a:t>On average 10% of adults living in the North Seattle Region experience food insecurity.</a:t>
            </a:r>
          </a:p>
        </p:txBody>
      </p:sp>
      <p:sp>
        <p:nvSpPr>
          <p:cNvPr id="19" name="Title 1"/>
          <p:cNvSpPr txBox="1">
            <a:spLocks/>
          </p:cNvSpPr>
          <p:nvPr/>
        </p:nvSpPr>
        <p:spPr>
          <a:xfrm>
            <a:off x="4564073" y="71238"/>
            <a:ext cx="7562109" cy="40173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1" dirty="0">
                <a:uFill>
                  <a:solidFill>
                    <a:srgbClr val="0070C0"/>
                  </a:solidFill>
                </a:uFill>
                <a:latin typeface="+mn-lt"/>
              </a:rPr>
              <a:t>North Seattle Region: Percent of people experiencing food hardship</a:t>
            </a:r>
            <a:endParaRPr lang="EN-US" sz="1600" b="1" dirty="0">
              <a:solidFill>
                <a:srgbClr val="000000"/>
              </a:solidFill>
              <a:uFill>
                <a:solidFill>
                  <a:srgbClr val="0070C0"/>
                </a:solidFill>
              </a:uFill>
              <a:latin typeface="Calibri"/>
            </a:endParaRPr>
          </a:p>
          <a:p>
            <a:pPr algn="ctr"/>
            <a:endParaRPr lang="en-US" sz="2400" dirty="0">
              <a:uFill>
                <a:solidFill>
                  <a:srgbClr val="0070C0"/>
                </a:solidFill>
              </a:uFill>
              <a:latin typeface="+mn-lt"/>
            </a:endParaRPr>
          </a:p>
        </p:txBody>
      </p:sp>
      <p:sp>
        <p:nvSpPr>
          <p:cNvPr id="27" name="TextBox 26"/>
          <p:cNvSpPr txBox="1"/>
          <p:nvPr/>
        </p:nvSpPr>
        <p:spPr>
          <a:xfrm>
            <a:off x="0" y="6118860"/>
            <a:ext cx="7997385" cy="784830"/>
          </a:xfrm>
          <a:prstGeom prst="rect">
            <a:avLst/>
          </a:prstGeom>
          <a:noFill/>
        </p:spPr>
        <p:txBody>
          <a:bodyPr wrap="square" rtlCol="0" anchor="t">
            <a:spAutoFit/>
          </a:bodyPr>
          <a:lstStyle/>
          <a:p>
            <a:r>
              <a:rPr lang="EN-US" sz="900" dirty="0"/>
              <a:t>§ Too few cases to meet precision standards, interpret with caution</a:t>
            </a:r>
          </a:p>
          <a:p>
            <a:r>
              <a:rPr lang="EN-US" sz="900" dirty="0"/>
              <a:t>* All other race/ethnic groups other than white are grouped together because there are too few cases to adequately protect confidentiality and/or report reliable rates.</a:t>
            </a:r>
          </a:p>
          <a:p>
            <a:r>
              <a:rPr lang="EN-US" sz="900" b="1" dirty="0">
                <a:solidFill>
                  <a:srgbClr val="000000"/>
                </a:solidFill>
              </a:rPr>
              <a:t>Data</a:t>
            </a:r>
            <a:r>
              <a:rPr lang="EN-US" sz="900" b="1" dirty="0"/>
              <a:t> Shown by: </a:t>
            </a:r>
            <a:r>
              <a:rPr lang="EN-US" sz="900" dirty="0"/>
              <a:t>Health Reporting Area (geographic definition used by Public Health)</a:t>
            </a:r>
            <a:endParaRPr lang="EN-US" sz="900" b="1" dirty="0"/>
          </a:p>
          <a:p>
            <a:r>
              <a:rPr lang="EN-US" sz="900" b="1" dirty="0"/>
              <a:t>Data Source: </a:t>
            </a:r>
            <a:r>
              <a:rPr lang="EN-US" sz="900" dirty="0"/>
              <a:t>Washington State Behavioral Risk Factor Surveillance System, 2007 and 2011-2013</a:t>
            </a:r>
          </a:p>
          <a:p>
            <a:r>
              <a:rPr lang="EN-US" sz="900" b="1" dirty="0"/>
              <a:t>Note: </a:t>
            </a:r>
            <a:r>
              <a:rPr lang="EN-US" sz="900" dirty="0"/>
              <a:t>Data was analyzed during the period when the health insurance marketplace was fully implemented through the ACA. </a:t>
            </a:r>
          </a:p>
        </p:txBody>
      </p:sp>
      <p:pic>
        <p:nvPicPr>
          <p:cNvPr id="3" name="Picture 2"/>
          <p:cNvPicPr>
            <a:picLocks noChangeAspect="1"/>
          </p:cNvPicPr>
          <p:nvPr/>
        </p:nvPicPr>
        <p:blipFill rotWithShape="1">
          <a:blip r:embed="rId3"/>
          <a:srcRect l="1342" t="2178" r="565"/>
          <a:stretch/>
        </p:blipFill>
        <p:spPr>
          <a:xfrm>
            <a:off x="4951585" y="564198"/>
            <a:ext cx="6920856" cy="5373753"/>
          </a:xfrm>
          <a:prstGeom prst="rect">
            <a:avLst/>
          </a:prstGeom>
          <a:ln>
            <a:solidFill>
              <a:schemeClr val="tx1"/>
            </a:solidFill>
          </a:ln>
        </p:spPr>
      </p:pic>
      <p:sp>
        <p:nvSpPr>
          <p:cNvPr id="7" name="TextBox 6"/>
          <p:cNvSpPr txBox="1"/>
          <p:nvPr/>
        </p:nvSpPr>
        <p:spPr>
          <a:xfrm>
            <a:off x="7054966" y="1808468"/>
            <a:ext cx="662730" cy="369332"/>
          </a:xfrm>
          <a:prstGeom prst="rect">
            <a:avLst/>
          </a:prstGeom>
          <a:noFill/>
        </p:spPr>
        <p:txBody>
          <a:bodyPr wrap="square" rtlCol="0" anchor="t">
            <a:spAutoFit/>
          </a:bodyPr>
          <a:lstStyle/>
          <a:p>
            <a:r>
              <a:rPr lang="EN-US" dirty="0"/>
              <a:t>16%</a:t>
            </a:r>
          </a:p>
        </p:txBody>
      </p:sp>
      <p:sp>
        <p:nvSpPr>
          <p:cNvPr id="17" name="TextBox 16"/>
          <p:cNvSpPr txBox="1"/>
          <p:nvPr/>
        </p:nvSpPr>
        <p:spPr>
          <a:xfrm>
            <a:off x="9296295" y="1713761"/>
            <a:ext cx="662730" cy="369332"/>
          </a:xfrm>
          <a:prstGeom prst="rect">
            <a:avLst/>
          </a:prstGeom>
          <a:noFill/>
        </p:spPr>
        <p:txBody>
          <a:bodyPr wrap="square" rtlCol="0" anchor="t">
            <a:spAutoFit/>
          </a:bodyPr>
          <a:lstStyle/>
          <a:p>
            <a:r>
              <a:rPr lang="EN-US" dirty="0"/>
              <a:t>7%</a:t>
            </a:r>
            <a:endParaRPr lang="en-US" dirty="0"/>
          </a:p>
        </p:txBody>
      </p:sp>
      <p:sp>
        <p:nvSpPr>
          <p:cNvPr id="18" name="TextBox 17"/>
          <p:cNvSpPr txBox="1"/>
          <p:nvPr/>
        </p:nvSpPr>
        <p:spPr>
          <a:xfrm>
            <a:off x="6126163" y="3952875"/>
            <a:ext cx="848754" cy="369888"/>
          </a:xfrm>
          <a:prstGeom prst="rect">
            <a:avLst/>
          </a:prstGeom>
          <a:noFill/>
        </p:spPr>
        <p:txBody>
          <a:bodyPr wrap="square" rtlCol="0" anchor="t">
            <a:spAutoFit/>
          </a:bodyPr>
          <a:lstStyle/>
          <a:p>
            <a:r>
              <a:rPr lang="EN-US" dirty="0"/>
              <a:t>8%</a:t>
            </a:r>
            <a:r>
              <a:rPr lang="EN-US" baseline="30000" dirty="0"/>
              <a:t>§</a:t>
            </a:r>
            <a:r>
              <a:rPr lang="EN-US" dirty="0"/>
              <a:t> </a:t>
            </a:r>
          </a:p>
        </p:txBody>
      </p:sp>
      <p:sp>
        <p:nvSpPr>
          <p:cNvPr id="21" name="TextBox 20"/>
          <p:cNvSpPr txBox="1"/>
          <p:nvPr/>
        </p:nvSpPr>
        <p:spPr>
          <a:xfrm>
            <a:off x="7682397" y="4527756"/>
            <a:ext cx="662730" cy="369332"/>
          </a:xfrm>
          <a:prstGeom prst="rect">
            <a:avLst/>
          </a:prstGeom>
          <a:noFill/>
        </p:spPr>
        <p:txBody>
          <a:bodyPr wrap="square" rtlCol="0" anchor="t">
            <a:spAutoFit/>
          </a:bodyPr>
          <a:lstStyle/>
          <a:p>
            <a:r>
              <a:rPr lang="EN-US" dirty="0"/>
              <a:t>16% </a:t>
            </a:r>
          </a:p>
        </p:txBody>
      </p:sp>
      <p:sp>
        <p:nvSpPr>
          <p:cNvPr id="22" name="TextBox 21"/>
          <p:cNvSpPr txBox="1"/>
          <p:nvPr/>
        </p:nvSpPr>
        <p:spPr>
          <a:xfrm>
            <a:off x="9695203" y="4138004"/>
            <a:ext cx="662730" cy="369332"/>
          </a:xfrm>
          <a:prstGeom prst="rect">
            <a:avLst/>
          </a:prstGeom>
          <a:noFill/>
        </p:spPr>
        <p:txBody>
          <a:bodyPr wrap="square" rtlCol="0" anchor="t">
            <a:spAutoFit/>
          </a:bodyPr>
          <a:lstStyle/>
          <a:p>
            <a:r>
              <a:rPr lang="EN-US" dirty="0"/>
              <a:t>5%</a:t>
            </a:r>
            <a:r>
              <a:rPr lang="EN-US" baseline="30000" dirty="0"/>
              <a:t>§</a:t>
            </a:r>
          </a:p>
        </p:txBody>
      </p:sp>
      <p:sp>
        <p:nvSpPr>
          <p:cNvPr id="28" name="TextBox 27"/>
          <p:cNvSpPr txBox="1"/>
          <p:nvPr/>
        </p:nvSpPr>
        <p:spPr>
          <a:xfrm>
            <a:off x="6789171" y="1549748"/>
            <a:ext cx="1320983" cy="369332"/>
          </a:xfrm>
          <a:prstGeom prst="rect">
            <a:avLst/>
          </a:prstGeom>
          <a:noFill/>
        </p:spPr>
        <p:txBody>
          <a:bodyPr wrap="square" rtlCol="0">
            <a:spAutoFit/>
          </a:bodyPr>
          <a:lstStyle/>
          <a:p>
            <a:r>
              <a:rPr lang="en-US" dirty="0"/>
              <a:t>Northwest</a:t>
            </a:r>
          </a:p>
        </p:txBody>
      </p:sp>
      <p:sp>
        <p:nvSpPr>
          <p:cNvPr id="29" name="TextBox 28"/>
          <p:cNvSpPr txBox="1"/>
          <p:nvPr/>
        </p:nvSpPr>
        <p:spPr>
          <a:xfrm>
            <a:off x="9222033" y="1483485"/>
            <a:ext cx="853909" cy="369332"/>
          </a:xfrm>
          <a:prstGeom prst="rect">
            <a:avLst/>
          </a:prstGeom>
          <a:noFill/>
        </p:spPr>
        <p:txBody>
          <a:bodyPr wrap="square" rtlCol="0">
            <a:spAutoFit/>
          </a:bodyPr>
          <a:lstStyle/>
          <a:p>
            <a:r>
              <a:rPr lang="en-US" dirty="0"/>
              <a:t>North</a:t>
            </a:r>
          </a:p>
        </p:txBody>
      </p:sp>
      <p:sp>
        <p:nvSpPr>
          <p:cNvPr id="30" name="TextBox 29"/>
          <p:cNvSpPr txBox="1"/>
          <p:nvPr/>
        </p:nvSpPr>
        <p:spPr>
          <a:xfrm>
            <a:off x="5905874" y="3698117"/>
            <a:ext cx="883298" cy="369332"/>
          </a:xfrm>
          <a:prstGeom prst="rect">
            <a:avLst/>
          </a:prstGeom>
          <a:noFill/>
        </p:spPr>
        <p:txBody>
          <a:bodyPr wrap="square" rtlCol="0">
            <a:spAutoFit/>
          </a:bodyPr>
          <a:lstStyle/>
          <a:p>
            <a:r>
              <a:rPr lang="en-US" dirty="0"/>
              <a:t>Ballard</a:t>
            </a:r>
          </a:p>
        </p:txBody>
      </p:sp>
      <p:sp>
        <p:nvSpPr>
          <p:cNvPr id="31" name="TextBox 30"/>
          <p:cNvSpPr txBox="1"/>
          <p:nvPr/>
        </p:nvSpPr>
        <p:spPr>
          <a:xfrm>
            <a:off x="7478792" y="3930872"/>
            <a:ext cx="1152010" cy="646331"/>
          </a:xfrm>
          <a:prstGeom prst="rect">
            <a:avLst/>
          </a:prstGeom>
          <a:noFill/>
        </p:spPr>
        <p:txBody>
          <a:bodyPr wrap="square" rtlCol="0">
            <a:spAutoFit/>
          </a:bodyPr>
          <a:lstStyle/>
          <a:p>
            <a:r>
              <a:rPr lang="en-US" dirty="0"/>
              <a:t>Fremont/Greenlake</a:t>
            </a:r>
          </a:p>
        </p:txBody>
      </p:sp>
      <p:sp>
        <p:nvSpPr>
          <p:cNvPr id="32" name="TextBox 31"/>
          <p:cNvSpPr txBox="1"/>
          <p:nvPr/>
        </p:nvSpPr>
        <p:spPr>
          <a:xfrm>
            <a:off x="9415450" y="3892237"/>
            <a:ext cx="1320983" cy="369332"/>
          </a:xfrm>
          <a:prstGeom prst="rect">
            <a:avLst/>
          </a:prstGeom>
          <a:noFill/>
        </p:spPr>
        <p:txBody>
          <a:bodyPr wrap="square" rtlCol="0">
            <a:spAutoFit/>
          </a:bodyPr>
          <a:lstStyle/>
          <a:p>
            <a:r>
              <a:rPr lang="en-US" dirty="0"/>
              <a:t>Northeast</a:t>
            </a:r>
          </a:p>
        </p:txBody>
      </p:sp>
      <p:sp>
        <p:nvSpPr>
          <p:cNvPr id="26" name="Content Placeholder 2"/>
          <p:cNvSpPr txBox="1">
            <a:spLocks/>
          </p:cNvSpPr>
          <p:nvPr/>
        </p:nvSpPr>
        <p:spPr>
          <a:xfrm>
            <a:off x="195453" y="3766046"/>
            <a:ext cx="4465622" cy="137594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indicated</a:t>
            </a:r>
            <a:r>
              <a:rPr lang="EN-US" sz="2000" dirty="0"/>
              <a:t> "sometimes" or "often" in the past 12 months their food did not last and they didn't have money to buy more.</a:t>
            </a:r>
          </a:p>
          <a:p>
            <a:pPr marL="0" indent="0">
              <a:buFont typeface="Arial" panose="020B0604020202020204" pitchFamily="34" charset="0"/>
              <a:buNone/>
            </a:pPr>
            <a:endParaRPr lang="en-US" sz="1900" dirty="0"/>
          </a:p>
        </p:txBody>
      </p:sp>
    </p:spTree>
    <p:extLst>
      <p:ext uri="{BB962C8B-B14F-4D97-AF65-F5344CB8AC3E}">
        <p14:creationId xmlns:p14="http://schemas.microsoft.com/office/powerpoint/2010/main" val="3486327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91440" tIns="45720" rIns="91440" bIns="45720" rtlCol="0" anchor="t">
            <a:normAutofit/>
          </a:bodyPr>
          <a:lstStyle/>
          <a:p>
            <a:pPr marL="0" indent="0">
              <a:buNone/>
            </a:pPr>
            <a:endParaRPr lang="en-US" dirty="0"/>
          </a:p>
          <a:p>
            <a:pPr marL="0" indent="0">
              <a:buNone/>
            </a:pPr>
            <a:endParaRPr lang="en-US" dirty="0"/>
          </a:p>
        </p:txBody>
      </p:sp>
      <p:sp>
        <p:nvSpPr>
          <p:cNvPr id="8" name="TextBox 7"/>
          <p:cNvSpPr txBox="1"/>
          <p:nvPr/>
        </p:nvSpPr>
        <p:spPr>
          <a:xfrm>
            <a:off x="0" y="6403856"/>
            <a:ext cx="6845793" cy="507831"/>
          </a:xfrm>
          <a:prstGeom prst="rect">
            <a:avLst/>
          </a:prstGeom>
          <a:noFill/>
        </p:spPr>
        <p:txBody>
          <a:bodyPr wrap="square" rtlCol="0" anchor="t">
            <a:spAutoFit/>
          </a:bodyPr>
          <a:lstStyle/>
          <a:p>
            <a:r>
              <a:rPr lang="EN-US" sz="900" b="1" dirty="0"/>
              <a:t>Data Shown By: </a:t>
            </a:r>
            <a:r>
              <a:rPr lang="EN-US" sz="900" dirty="0"/>
              <a:t>Micro-Community Policing Plans </a:t>
            </a:r>
          </a:p>
          <a:p>
            <a:r>
              <a:rPr lang="EN-US" sz="900" b="1" dirty="0"/>
              <a:t>Data Source: </a:t>
            </a:r>
            <a:r>
              <a:rPr lang="EN-US" sz="900" dirty="0"/>
              <a:t>Seattle Police Department Crime Dashboard, http://www.seattle.gov/seattle-police-department/crime-data/</a:t>
            </a:r>
          </a:p>
          <a:p>
            <a:r>
              <a:rPr lang="EN-US" sz="900" dirty="0"/>
              <a:t>crime-dashboard</a:t>
            </a:r>
            <a:endParaRPr lang="EN-US" sz="800" dirty="0">
              <a:latin typeface="+mj-lt"/>
            </a:endParaRPr>
          </a:p>
        </p:txBody>
      </p:sp>
      <p:sp>
        <p:nvSpPr>
          <p:cNvPr id="9" name="TextBox 8"/>
          <p:cNvSpPr txBox="1"/>
          <p:nvPr/>
        </p:nvSpPr>
        <p:spPr>
          <a:xfrm>
            <a:off x="88896" y="56633"/>
            <a:ext cx="5960502" cy="923330"/>
          </a:xfrm>
          <a:prstGeom prst="rect">
            <a:avLst/>
          </a:prstGeom>
          <a:noFill/>
        </p:spPr>
        <p:txBody>
          <a:bodyPr wrap="square" rtlCol="0" anchor="t">
            <a:spAutoFit/>
          </a:bodyPr>
          <a:lstStyle/>
          <a:p>
            <a:pPr algn="ctr"/>
            <a:r>
              <a:rPr lang="EN-US" dirty="0"/>
              <a:t>Between January 2015 and September 2016, the Seattle Police Department filed </a:t>
            </a:r>
            <a:r>
              <a:rPr lang="EN-US" b="1" dirty="0"/>
              <a:t>1,027</a:t>
            </a:r>
            <a:r>
              <a:rPr lang="EN-US" dirty="0"/>
              <a:t> reports of </a:t>
            </a:r>
          </a:p>
          <a:p>
            <a:pPr algn="ctr"/>
            <a:r>
              <a:rPr lang="EN-US" dirty="0"/>
              <a:t>domestic violence involving aggravated assault.</a:t>
            </a:r>
            <a:endParaRPr lang="en-US" dirty="0"/>
          </a:p>
        </p:txBody>
      </p:sp>
      <p:pic>
        <p:nvPicPr>
          <p:cNvPr id="10" name="Picture 9"/>
          <p:cNvPicPr/>
          <p:nvPr/>
        </p:nvPicPr>
        <p:blipFill>
          <a:blip r:embed="rId2"/>
          <a:stretch>
            <a:fillRect/>
          </a:stretch>
        </p:blipFill>
        <p:spPr>
          <a:xfrm>
            <a:off x="224055" y="2095142"/>
            <a:ext cx="5524500" cy="4206240"/>
          </a:xfrm>
          <a:prstGeom prst="rect">
            <a:avLst/>
          </a:prstGeom>
          <a:ln>
            <a:solidFill>
              <a:schemeClr val="tx1"/>
            </a:solidFill>
          </a:ln>
        </p:spPr>
      </p:pic>
      <p:sp>
        <p:nvSpPr>
          <p:cNvPr id="4" name="Rectangle 3"/>
          <p:cNvSpPr/>
          <p:nvPr/>
        </p:nvSpPr>
        <p:spPr>
          <a:xfrm>
            <a:off x="6652727" y="56633"/>
            <a:ext cx="5368697" cy="1631216"/>
          </a:xfrm>
          <a:prstGeom prst="rect">
            <a:avLst/>
          </a:prstGeom>
        </p:spPr>
        <p:txBody>
          <a:bodyPr wrap="square" anchor="t">
            <a:spAutoFit/>
          </a:bodyPr>
          <a:lstStyle/>
          <a:p>
            <a:pPr algn="ctr"/>
            <a:r>
              <a:rPr lang="EN-US" sz="2000" b="1" dirty="0"/>
              <a:t>6% </a:t>
            </a:r>
            <a:r>
              <a:rPr lang="EN-US" sz="2000" dirty="0"/>
              <a:t>of Seattle </a:t>
            </a:r>
            <a:r>
              <a:rPr lang="en-US" sz="2000" dirty="0"/>
              <a:t>8</a:t>
            </a:r>
            <a:r>
              <a:rPr lang="en-US" sz="2000" baseline="30000" dirty="0"/>
              <a:t>th</a:t>
            </a:r>
            <a:r>
              <a:rPr lang="en-US" sz="2000" dirty="0"/>
              <a:t>, 10</a:t>
            </a:r>
            <a:r>
              <a:rPr lang="en-US" sz="2000" baseline="30000" dirty="0"/>
              <a:t>th</a:t>
            </a:r>
            <a:r>
              <a:rPr lang="en-US" sz="2000" dirty="0"/>
              <a:t> , and 12</a:t>
            </a:r>
            <a:r>
              <a:rPr lang="en-US" sz="2000" baseline="30000" dirty="0"/>
              <a:t>th</a:t>
            </a:r>
            <a:r>
              <a:rPr lang="en-US" sz="2000" dirty="0"/>
              <a:t> graders </a:t>
            </a:r>
            <a:r>
              <a:rPr lang="EN-US" sz="2000" dirty="0"/>
              <a:t>report being physically hurt on purpose by a </a:t>
            </a:r>
          </a:p>
          <a:p>
            <a:pPr algn="ctr"/>
            <a:r>
              <a:rPr lang="EN-US" sz="2000" dirty="0"/>
              <a:t>dating partner in the past 12 months.</a:t>
            </a:r>
          </a:p>
          <a:p>
            <a:pPr algn="ctr"/>
            <a:r>
              <a:rPr lang="EN-US" sz="2000" dirty="0"/>
              <a:t> </a:t>
            </a:r>
          </a:p>
          <a:p>
            <a:pPr algn="ctr"/>
            <a:r>
              <a:rPr lang="EN-US" sz="2000" dirty="0"/>
              <a:t>In the North Seattle Region this number was </a:t>
            </a:r>
            <a:r>
              <a:rPr lang="EN-US" sz="2000" b="1" dirty="0"/>
              <a:t>5%</a:t>
            </a:r>
            <a:r>
              <a:rPr lang="EN-US" sz="2000" dirty="0"/>
              <a:t>. </a:t>
            </a:r>
          </a:p>
        </p:txBody>
      </p:sp>
      <p:cxnSp>
        <p:nvCxnSpPr>
          <p:cNvPr id="13" name="Straight Connector 12"/>
          <p:cNvCxnSpPr/>
          <p:nvPr/>
        </p:nvCxnSpPr>
        <p:spPr>
          <a:xfrm>
            <a:off x="6096000" y="79622"/>
            <a:ext cx="57451" cy="64244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87501" y="6504057"/>
            <a:ext cx="6107185" cy="369332"/>
          </a:xfrm>
          <a:prstGeom prst="rect">
            <a:avLst/>
          </a:prstGeom>
          <a:noFill/>
        </p:spPr>
        <p:txBody>
          <a:bodyPr wrap="square" rtlCol="0">
            <a:spAutoFit/>
          </a:bodyPr>
          <a:lstStyle/>
          <a:p>
            <a:r>
              <a:rPr lang="en-US" sz="900" b="1" dirty="0"/>
              <a:t>Data Sources: </a:t>
            </a:r>
            <a:r>
              <a:rPr lang="en-US" sz="900" dirty="0"/>
              <a:t>Washington State Healthy Youth Survey, data available for even-numbered years: 2010, 2012, </a:t>
            </a:r>
          </a:p>
          <a:p>
            <a:r>
              <a:rPr lang="en-US" sz="900" dirty="0"/>
              <a:t>and 2014; 8</a:t>
            </a:r>
            <a:r>
              <a:rPr lang="en-US" sz="900" baseline="30000" dirty="0"/>
              <a:t>th</a:t>
            </a:r>
            <a:r>
              <a:rPr lang="en-US" sz="900" dirty="0"/>
              <a:t>, 10</a:t>
            </a:r>
            <a:r>
              <a:rPr lang="en-US" sz="900" baseline="30000" dirty="0"/>
              <a:t>th</a:t>
            </a:r>
            <a:r>
              <a:rPr lang="en-US" sz="900" dirty="0"/>
              <a:t> , and 12</a:t>
            </a:r>
            <a:r>
              <a:rPr lang="en-US" sz="900" baseline="30000" dirty="0"/>
              <a:t>th</a:t>
            </a:r>
            <a:r>
              <a:rPr lang="en-US" sz="900" dirty="0"/>
              <a:t> graders surveyed at 12 schools.</a:t>
            </a:r>
          </a:p>
        </p:txBody>
      </p:sp>
      <p:graphicFrame>
        <p:nvGraphicFramePr>
          <p:cNvPr id="19" name="Chart 18">
            <a:extLst>
              <a:ext uri="{FF2B5EF4-FFF2-40B4-BE49-F238E27FC236}">
                <a16:creationId xmlns:a16="http://schemas.microsoft.com/office/drawing/2014/main" id="{29F89B3B-E08C-43D0-A745-3778CE3C3E9B}"/>
              </a:ext>
            </a:extLst>
          </p:cNvPr>
          <p:cNvGraphicFramePr>
            <a:graphicFrameLocks/>
          </p:cNvGraphicFramePr>
          <p:nvPr>
            <p:extLst>
              <p:ext uri="{D42A27DB-BD31-4B8C-83A1-F6EECF244321}">
                <p14:modId xmlns:p14="http://schemas.microsoft.com/office/powerpoint/2010/main" val="1686184535"/>
              </p:ext>
            </p:extLst>
          </p:nvPr>
        </p:nvGraphicFramePr>
        <p:xfrm>
          <a:off x="6505575" y="1920240"/>
          <a:ext cx="5722563" cy="3725215"/>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11339648" y="6488668"/>
            <a:ext cx="852352" cy="369332"/>
          </a:xfrm>
          <a:prstGeom prst="rect">
            <a:avLst/>
          </a:prstGeom>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r>
              <a:rPr lang="en-US" dirty="0"/>
              <a:t>20</a:t>
            </a:r>
            <a:endParaRPr lang="EN-US" dirty="0"/>
          </a:p>
        </p:txBody>
      </p:sp>
      <p:sp>
        <p:nvSpPr>
          <p:cNvPr id="14" name="TextBox 13"/>
          <p:cNvSpPr txBox="1"/>
          <p:nvPr/>
        </p:nvSpPr>
        <p:spPr>
          <a:xfrm>
            <a:off x="224055" y="1114721"/>
            <a:ext cx="5780014" cy="646331"/>
          </a:xfrm>
          <a:prstGeom prst="rect">
            <a:avLst/>
          </a:prstGeom>
          <a:noFill/>
        </p:spPr>
        <p:txBody>
          <a:bodyPr wrap="square" rtlCol="0" anchor="t">
            <a:spAutoFit/>
          </a:bodyPr>
          <a:lstStyle/>
          <a:p>
            <a:pPr algn="ctr"/>
            <a:r>
              <a:rPr lang="EN-US" b="1" dirty="0"/>
              <a:t>285</a:t>
            </a:r>
            <a:r>
              <a:rPr lang="EN-US" dirty="0"/>
              <a:t> of those reports—or </a:t>
            </a:r>
            <a:r>
              <a:rPr lang="EN-US" b="1" dirty="0"/>
              <a:t>28%</a:t>
            </a:r>
            <a:r>
              <a:rPr lang="EN-US" dirty="0"/>
              <a:t>—</a:t>
            </a:r>
          </a:p>
          <a:p>
            <a:pPr algn="ctr"/>
            <a:r>
              <a:rPr lang="EN-US" dirty="0"/>
              <a:t>were filed in the North Seattle Region.</a:t>
            </a:r>
          </a:p>
        </p:txBody>
      </p:sp>
    </p:spTree>
    <p:extLst>
      <p:ext uri="{BB962C8B-B14F-4D97-AF65-F5344CB8AC3E}">
        <p14:creationId xmlns:p14="http://schemas.microsoft.com/office/powerpoint/2010/main" val="2851631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8" name="TextBox 7"/>
          <p:cNvSpPr txBox="1"/>
          <p:nvPr/>
        </p:nvSpPr>
        <p:spPr>
          <a:xfrm>
            <a:off x="0" y="6488668"/>
            <a:ext cx="3856026" cy="369332"/>
          </a:xfrm>
          <a:prstGeom prst="rect">
            <a:avLst/>
          </a:prstGeom>
          <a:noFill/>
        </p:spPr>
        <p:txBody>
          <a:bodyPr wrap="square" rtlCol="0">
            <a:spAutoFit/>
          </a:bodyPr>
          <a:lstStyle/>
          <a:p>
            <a:r>
              <a:rPr lang="en-US" sz="900" b="1" dirty="0"/>
              <a:t>Data Shown By: </a:t>
            </a:r>
            <a:r>
              <a:rPr lang="en-US" sz="900" dirty="0"/>
              <a:t>Census Tract</a:t>
            </a:r>
            <a:endParaRPr lang="en-US" sz="900" b="1" dirty="0"/>
          </a:p>
          <a:p>
            <a:r>
              <a:rPr lang="en-US" sz="900" b="1" dirty="0"/>
              <a:t>Data Sources: </a:t>
            </a:r>
            <a:r>
              <a:rPr lang="en-US" sz="900" dirty="0"/>
              <a:t>US Census Bureau, 2010-2014 American Community Survey</a:t>
            </a:r>
          </a:p>
        </p:txBody>
      </p:sp>
      <p:sp>
        <p:nvSpPr>
          <p:cNvPr id="7" name="Title 1"/>
          <p:cNvSpPr txBox="1">
            <a:spLocks/>
          </p:cNvSpPr>
          <p:nvPr/>
        </p:nvSpPr>
        <p:spPr>
          <a:xfrm>
            <a:off x="0" y="37476"/>
            <a:ext cx="4298461" cy="8388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uFill>
                  <a:solidFill>
                    <a:srgbClr val="0070C0"/>
                  </a:solidFill>
                </a:uFill>
              </a:rPr>
              <a:t>City of Seattle</a:t>
            </a:r>
          </a:p>
          <a:p>
            <a:pPr algn="ctr"/>
            <a:r>
              <a:rPr lang="EN-US" sz="3600" dirty="0">
                <a:uFill>
                  <a:solidFill>
                    <a:srgbClr val="0070C0"/>
                  </a:solidFill>
                </a:uFill>
              </a:rPr>
              <a:t>Funded Services</a:t>
            </a:r>
          </a:p>
        </p:txBody>
      </p:sp>
      <p:sp>
        <p:nvSpPr>
          <p:cNvPr id="9" name="TextBox 8"/>
          <p:cNvSpPr txBox="1"/>
          <p:nvPr/>
        </p:nvSpPr>
        <p:spPr>
          <a:xfrm>
            <a:off x="11339648" y="6488668"/>
            <a:ext cx="852352" cy="369332"/>
          </a:xfrm>
          <a:prstGeom prst="rect">
            <a:avLst/>
          </a:prstGeom>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r>
              <a:rPr lang="en-US" dirty="0"/>
              <a:t>21</a:t>
            </a:r>
            <a:endParaRPr lang="EN-US" dirty="0"/>
          </a:p>
        </p:txBody>
      </p:sp>
      <p:pic>
        <p:nvPicPr>
          <p:cNvPr id="2" name="Picture 1"/>
          <p:cNvPicPr>
            <a:picLocks noChangeAspect="1"/>
          </p:cNvPicPr>
          <p:nvPr/>
        </p:nvPicPr>
        <p:blipFill rotWithShape="1">
          <a:blip r:embed="rId2"/>
          <a:srcRect l="1362" t="2037" r="216"/>
          <a:stretch/>
        </p:blipFill>
        <p:spPr>
          <a:xfrm>
            <a:off x="4487803" y="746448"/>
            <a:ext cx="6851846" cy="5261295"/>
          </a:xfrm>
          <a:prstGeom prst="rect">
            <a:avLst/>
          </a:prstGeom>
          <a:ln>
            <a:solidFill>
              <a:schemeClr val="tx1"/>
            </a:solidFill>
          </a:ln>
        </p:spPr>
      </p:pic>
      <p:pic>
        <p:nvPicPr>
          <p:cNvPr id="11" name="Picture 10"/>
          <p:cNvPicPr/>
          <p:nvPr/>
        </p:nvPicPr>
        <p:blipFill rotWithShape="1">
          <a:blip r:embed="rId3"/>
          <a:srcRect b="75125"/>
          <a:stretch/>
        </p:blipFill>
        <p:spPr bwMode="auto">
          <a:xfrm>
            <a:off x="804380" y="1187450"/>
            <a:ext cx="2247265" cy="1276350"/>
          </a:xfrm>
          <a:prstGeom prst="rect">
            <a:avLst/>
          </a:prstGeom>
          <a:ln>
            <a:noFill/>
          </a:ln>
          <a:extLst>
            <a:ext uri="{53640926-AAD7-44D8-BBD7-CCE9431645EC}">
              <a14:shadowObscured xmlns:a14="http://schemas.microsoft.com/office/drawing/2010/main"/>
            </a:ext>
          </a:extLst>
        </p:spPr>
      </p:pic>
      <p:pic>
        <p:nvPicPr>
          <p:cNvPr id="12" name="Picture 11"/>
          <p:cNvPicPr/>
          <p:nvPr/>
        </p:nvPicPr>
        <p:blipFill rotWithShape="1">
          <a:blip r:embed="rId3"/>
          <a:srcRect t="28031" b="40783"/>
          <a:stretch/>
        </p:blipFill>
        <p:spPr bwMode="auto">
          <a:xfrm>
            <a:off x="661625" y="2463800"/>
            <a:ext cx="2247265" cy="1600200"/>
          </a:xfrm>
          <a:prstGeom prst="rect">
            <a:avLst/>
          </a:prstGeom>
          <a:ln>
            <a:noFill/>
          </a:ln>
          <a:extLst>
            <a:ext uri="{53640926-AAD7-44D8-BBD7-CCE9431645EC}">
              <a14:shadowObscured xmlns:a14="http://schemas.microsoft.com/office/drawing/2010/main"/>
            </a:ext>
          </a:extLst>
        </p:spPr>
      </p:pic>
      <p:pic>
        <p:nvPicPr>
          <p:cNvPr id="13" name="Picture 12"/>
          <p:cNvPicPr/>
          <p:nvPr/>
        </p:nvPicPr>
        <p:blipFill rotWithShape="1">
          <a:blip r:embed="rId3"/>
          <a:srcRect t="62374" b="313"/>
          <a:stretch/>
        </p:blipFill>
        <p:spPr bwMode="auto">
          <a:xfrm>
            <a:off x="661942" y="4001294"/>
            <a:ext cx="2246630" cy="1914525"/>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1072472" y="3820673"/>
            <a:ext cx="1076758" cy="1806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Meals</a:t>
            </a:r>
          </a:p>
        </p:txBody>
      </p:sp>
    </p:spTree>
    <p:extLst>
      <p:ext uri="{BB962C8B-B14F-4D97-AF65-F5344CB8AC3E}">
        <p14:creationId xmlns:p14="http://schemas.microsoft.com/office/powerpoint/2010/main" val="4048125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8" name="Title 1"/>
          <p:cNvSpPr txBox="1">
            <a:spLocks/>
          </p:cNvSpPr>
          <p:nvPr/>
        </p:nvSpPr>
        <p:spPr>
          <a:xfrm>
            <a:off x="521906" y="201334"/>
            <a:ext cx="2573632" cy="8388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uFill>
                  <a:solidFill>
                    <a:srgbClr val="0070C0"/>
                  </a:solidFill>
                </a:uFill>
              </a:rPr>
              <a:t>Community Assets</a:t>
            </a:r>
            <a:endParaRPr lang="en-US" sz="4000" dirty="0">
              <a:uFill>
                <a:solidFill>
                  <a:srgbClr val="0070C0"/>
                </a:solidFill>
              </a:uFill>
            </a:endParaRPr>
          </a:p>
        </p:txBody>
      </p:sp>
      <p:sp>
        <p:nvSpPr>
          <p:cNvPr id="7" name="TextBox 6"/>
          <p:cNvSpPr txBox="1"/>
          <p:nvPr/>
        </p:nvSpPr>
        <p:spPr>
          <a:xfrm>
            <a:off x="0" y="6627168"/>
            <a:ext cx="3856026" cy="230832"/>
          </a:xfrm>
          <a:prstGeom prst="rect">
            <a:avLst/>
          </a:prstGeom>
          <a:noFill/>
        </p:spPr>
        <p:txBody>
          <a:bodyPr wrap="square" rtlCol="0">
            <a:spAutoFit/>
          </a:bodyPr>
          <a:lstStyle/>
          <a:p>
            <a:r>
              <a:rPr lang="en-US" sz="900" b="1" dirty="0"/>
              <a:t>Data Shown By: </a:t>
            </a:r>
            <a:r>
              <a:rPr lang="en-US" sz="900" dirty="0"/>
              <a:t>Seattle Neighborhoods</a:t>
            </a:r>
            <a:endParaRPr lang="en-US" sz="900" b="1" dirty="0"/>
          </a:p>
        </p:txBody>
      </p:sp>
      <p:sp>
        <p:nvSpPr>
          <p:cNvPr id="9" name="TextBox 8"/>
          <p:cNvSpPr txBox="1"/>
          <p:nvPr/>
        </p:nvSpPr>
        <p:spPr>
          <a:xfrm>
            <a:off x="11339648" y="6488668"/>
            <a:ext cx="852352" cy="369332"/>
          </a:xfrm>
          <a:prstGeom prst="rect">
            <a:avLst/>
          </a:prstGeom>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r>
              <a:rPr lang="en-US" dirty="0"/>
              <a:t>22</a:t>
            </a:r>
            <a:endParaRPr lang="EN-US" dirty="0"/>
          </a:p>
        </p:txBody>
      </p:sp>
      <p:pic>
        <p:nvPicPr>
          <p:cNvPr id="2050" name="Picture 2" descr="image002"/>
          <p:cNvPicPr>
            <a:picLocks noChangeAspect="1" noChangeArrowheads="1"/>
          </p:cNvPicPr>
          <p:nvPr/>
        </p:nvPicPr>
        <p:blipFill rotWithShape="1">
          <a:blip r:embed="rId2">
            <a:extLst>
              <a:ext uri="{28A0092B-C50C-407E-A947-70E740481C1C}">
                <a14:useLocalDpi xmlns:a14="http://schemas.microsoft.com/office/drawing/2010/main" val="0"/>
              </a:ext>
            </a:extLst>
          </a:blip>
          <a:srcRect r="4957"/>
          <a:stretch/>
        </p:blipFill>
        <p:spPr bwMode="auto">
          <a:xfrm>
            <a:off x="521906" y="1825625"/>
            <a:ext cx="2573632" cy="279480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rcRect l="2174" r="1143" b="1541"/>
          <a:stretch>
            <a:fillRect/>
          </a:stretch>
        </p:blipFill>
        <p:spPr>
          <a:xfrm>
            <a:off x="3951142" y="407726"/>
            <a:ext cx="8149095" cy="5545655"/>
          </a:xfrm>
          <a:prstGeom prst="rect">
            <a:avLst/>
          </a:prstGeom>
          <a:ln>
            <a:solidFill>
              <a:schemeClr val="tx1"/>
            </a:solidFill>
          </a:ln>
        </p:spPr>
      </p:pic>
    </p:spTree>
    <p:extLst>
      <p:ext uri="{BB962C8B-B14F-4D97-AF65-F5344CB8AC3E}">
        <p14:creationId xmlns:p14="http://schemas.microsoft.com/office/powerpoint/2010/main" val="129748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590025" y="1082485"/>
            <a:ext cx="10763775" cy="5094478"/>
          </a:xfrm>
          <a:prstGeom prst="rect">
            <a:avLst/>
          </a:prstGeom>
          <a:ln>
            <a:solidFill>
              <a:schemeClr val="tx1"/>
            </a:solidFill>
          </a:ln>
        </p:spPr>
      </p:pic>
      <p:sp>
        <p:nvSpPr>
          <p:cNvPr id="8" name="TextBox 7"/>
          <p:cNvSpPr txBox="1"/>
          <p:nvPr/>
        </p:nvSpPr>
        <p:spPr>
          <a:xfrm>
            <a:off x="0" y="6627168"/>
            <a:ext cx="4002248" cy="230832"/>
          </a:xfrm>
          <a:prstGeom prst="rect">
            <a:avLst/>
          </a:prstGeom>
          <a:noFill/>
        </p:spPr>
        <p:txBody>
          <a:bodyPr wrap="square" rtlCol="0">
            <a:spAutoFit/>
          </a:bodyPr>
          <a:lstStyle/>
          <a:p>
            <a:r>
              <a:rPr lang="en-US" sz="900" b="1" dirty="0"/>
              <a:t>Data Source: </a:t>
            </a:r>
            <a:r>
              <a:rPr lang="en-US" sz="900" dirty="0"/>
              <a:t>City of Seattle, King County</a:t>
            </a:r>
          </a:p>
        </p:txBody>
      </p:sp>
      <p:sp>
        <p:nvSpPr>
          <p:cNvPr id="6" name="Title 1"/>
          <p:cNvSpPr txBox="1">
            <a:spLocks/>
          </p:cNvSpPr>
          <p:nvPr/>
        </p:nvSpPr>
        <p:spPr>
          <a:xfrm>
            <a:off x="3176632" y="0"/>
            <a:ext cx="5838737" cy="8388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uFill>
                  <a:solidFill>
                    <a:srgbClr val="0070C0"/>
                  </a:solidFill>
                </a:uFill>
              </a:rPr>
              <a:t>Public Transportation Network</a:t>
            </a:r>
            <a:endParaRPr lang="en-US" sz="4000" dirty="0">
              <a:uFill>
                <a:solidFill>
                  <a:srgbClr val="0070C0"/>
                </a:solidFill>
              </a:uFill>
            </a:endParaRPr>
          </a:p>
        </p:txBody>
      </p:sp>
      <p:sp>
        <p:nvSpPr>
          <p:cNvPr id="7" name="TextBox 6"/>
          <p:cNvSpPr txBox="1"/>
          <p:nvPr/>
        </p:nvSpPr>
        <p:spPr>
          <a:xfrm>
            <a:off x="11339648" y="6488668"/>
            <a:ext cx="852352" cy="369332"/>
          </a:xfrm>
          <a:prstGeom prst="rect">
            <a:avLst/>
          </a:prstGeom>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r>
              <a:rPr lang="EN-US" dirty="0"/>
              <a:t>23</a:t>
            </a:r>
          </a:p>
        </p:txBody>
      </p:sp>
      <p:sp>
        <p:nvSpPr>
          <p:cNvPr id="2" name="TextBox 1"/>
          <p:cNvSpPr txBox="1"/>
          <p:nvPr/>
        </p:nvSpPr>
        <p:spPr>
          <a:xfrm>
            <a:off x="590025" y="713153"/>
            <a:ext cx="4462943" cy="338554"/>
          </a:xfrm>
          <a:prstGeom prst="rect">
            <a:avLst/>
          </a:prstGeom>
          <a:noFill/>
        </p:spPr>
        <p:txBody>
          <a:bodyPr wrap="square" rtlCol="0">
            <a:spAutoFit/>
          </a:bodyPr>
          <a:lstStyle/>
          <a:p>
            <a:r>
              <a:rPr lang="en-US" sz="1600" dirty="0"/>
              <a:t>Includes currently funded future transit</a:t>
            </a:r>
          </a:p>
        </p:txBody>
      </p:sp>
    </p:spTree>
    <p:extLst>
      <p:ext uri="{BB962C8B-B14F-4D97-AF65-F5344CB8AC3E}">
        <p14:creationId xmlns:p14="http://schemas.microsoft.com/office/powerpoint/2010/main" val="1019804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8" name="TextBox 7"/>
          <p:cNvSpPr txBox="1"/>
          <p:nvPr/>
        </p:nvSpPr>
        <p:spPr>
          <a:xfrm>
            <a:off x="0" y="6350169"/>
            <a:ext cx="3856026" cy="507831"/>
          </a:xfrm>
          <a:prstGeom prst="rect">
            <a:avLst/>
          </a:prstGeom>
          <a:noFill/>
        </p:spPr>
        <p:txBody>
          <a:bodyPr wrap="square" rtlCol="0" anchor="t">
            <a:spAutoFit/>
          </a:bodyPr>
          <a:lstStyle/>
          <a:p>
            <a:r>
              <a:rPr lang="EN-US" sz="900" b="1" dirty="0">
                <a:latin typeface="+mj-lt"/>
              </a:rPr>
              <a:t>Data Shown by: </a:t>
            </a:r>
            <a:r>
              <a:rPr lang="EN-US" sz="900" dirty="0">
                <a:latin typeface="+mj-lt"/>
              </a:rPr>
              <a:t>Census Tract</a:t>
            </a:r>
            <a:endParaRPr lang="EN-US" sz="900" b="1" dirty="0">
              <a:latin typeface="+mj-lt"/>
            </a:endParaRPr>
          </a:p>
          <a:p>
            <a:r>
              <a:rPr lang="EN-US" sz="900" b="1" dirty="0">
                <a:latin typeface="+mj-lt"/>
              </a:rPr>
              <a:t>Data Source: </a:t>
            </a:r>
            <a:r>
              <a:rPr lang="EN-US" sz="900" dirty="0">
                <a:latin typeface="+mj-lt"/>
              </a:rPr>
              <a:t>US Census Bureau, 2010-2014 American Community Survey</a:t>
            </a:r>
          </a:p>
          <a:p>
            <a:r>
              <a:rPr lang="EN-US" sz="900" b="1" dirty="0">
                <a:latin typeface="+mj-lt"/>
              </a:rPr>
              <a:t>Notes: </a:t>
            </a:r>
            <a:r>
              <a:rPr lang="EN-US" sz="900" dirty="0">
                <a:latin typeface="+mj-lt"/>
              </a:rPr>
              <a:t>Poverty defined as at or below 100% of the Federal Poverty Level</a:t>
            </a:r>
          </a:p>
        </p:txBody>
      </p:sp>
      <p:sp>
        <p:nvSpPr>
          <p:cNvPr id="9" name="Title 1"/>
          <p:cNvSpPr>
            <a:spLocks noGrp="1"/>
          </p:cNvSpPr>
          <p:nvPr>
            <p:ph type="title"/>
          </p:nvPr>
        </p:nvSpPr>
        <p:spPr>
          <a:xfrm>
            <a:off x="0" y="27920"/>
            <a:ext cx="7081936" cy="1768372"/>
          </a:xfrm>
        </p:spPr>
        <p:txBody>
          <a:bodyPr anchor="t">
            <a:normAutofit fontScale="90000"/>
          </a:bodyPr>
          <a:lstStyle/>
          <a:p>
            <a:pPr algn="ctr"/>
            <a:r>
              <a:rPr lang="EN-US" sz="2700" dirty="0">
                <a:uFill>
                  <a:solidFill>
                    <a:srgbClr val="0070C0"/>
                  </a:solidFill>
                </a:uFill>
                <a:latin typeface="+mn-lt"/>
              </a:rPr>
              <a:t>Neighborhoods in the northernmost part of Seattle—Bitter Lake, Cedar Park, and areas around Northgate and Lake City—experience high rates of poverty. However, consistently higher rates of poverty </a:t>
            </a:r>
            <a:br>
              <a:rPr lang="en-US" sz="2700" dirty="0">
                <a:uFill>
                  <a:solidFill>
                    <a:srgbClr val="0070C0"/>
                  </a:solidFill>
                </a:uFill>
                <a:latin typeface="+mn-lt"/>
              </a:rPr>
            </a:br>
            <a:r>
              <a:rPr lang="EN-US" sz="2700" dirty="0">
                <a:uFill>
                  <a:solidFill>
                    <a:srgbClr val="0070C0"/>
                  </a:solidFill>
                </a:uFill>
                <a:latin typeface="+mn-lt"/>
              </a:rPr>
              <a:t>prevail in the southern part of Seattle.  </a:t>
            </a:r>
            <a:br>
              <a:rPr lang="en-US" sz="2700" dirty="0"/>
            </a:br>
            <a:endParaRPr lang="en-US" sz="2700" u="sng" dirty="0">
              <a:uFill>
                <a:solidFill>
                  <a:srgbClr val="0070C0"/>
                </a:solidFill>
              </a:uFill>
            </a:endParaRPr>
          </a:p>
        </p:txBody>
      </p:sp>
      <p:sp>
        <p:nvSpPr>
          <p:cNvPr id="12" name="TextBox 11"/>
          <p:cNvSpPr txBox="1"/>
          <p:nvPr/>
        </p:nvSpPr>
        <p:spPr>
          <a:xfrm>
            <a:off x="11339648" y="6488668"/>
            <a:ext cx="852352" cy="369332"/>
          </a:xfrm>
          <a:prstGeom prst="rect">
            <a:avLst/>
          </a:prstGeom>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r>
              <a:rPr lang="EN-US" dirty="0"/>
              <a:t>2</a:t>
            </a:r>
          </a:p>
        </p:txBody>
      </p:sp>
      <p:pic>
        <p:nvPicPr>
          <p:cNvPr id="4" name="Picture 3"/>
          <p:cNvPicPr>
            <a:picLocks noChangeAspect="1"/>
          </p:cNvPicPr>
          <p:nvPr/>
        </p:nvPicPr>
        <p:blipFill>
          <a:blip r:embed="rId2"/>
          <a:stretch>
            <a:fillRect/>
          </a:stretch>
        </p:blipFill>
        <p:spPr>
          <a:xfrm>
            <a:off x="7124311" y="109852"/>
            <a:ext cx="4326399" cy="6529191"/>
          </a:xfrm>
          <a:prstGeom prst="rect">
            <a:avLst/>
          </a:prstGeom>
          <a:ln>
            <a:solidFill>
              <a:schemeClr val="tx1"/>
            </a:solidFill>
          </a:ln>
        </p:spPr>
      </p:pic>
      <p:pic>
        <p:nvPicPr>
          <p:cNvPr id="16" name="Picture 15"/>
          <p:cNvPicPr>
            <a:picLocks noChangeAspect="1"/>
          </p:cNvPicPr>
          <p:nvPr/>
        </p:nvPicPr>
        <p:blipFill>
          <a:blip r:embed="rId3"/>
          <a:stretch>
            <a:fillRect/>
          </a:stretch>
        </p:blipFill>
        <p:spPr>
          <a:xfrm>
            <a:off x="9941543" y="2475995"/>
            <a:ext cx="109846" cy="158666"/>
          </a:xfrm>
          <a:prstGeom prst="rect">
            <a:avLst/>
          </a:prstGeom>
        </p:spPr>
      </p:pic>
      <p:pic>
        <p:nvPicPr>
          <p:cNvPr id="2" name="Picture 1"/>
          <p:cNvPicPr>
            <a:picLocks noChangeAspect="1"/>
          </p:cNvPicPr>
          <p:nvPr/>
        </p:nvPicPr>
        <p:blipFill>
          <a:blip r:embed="rId4"/>
          <a:stretch>
            <a:fillRect/>
          </a:stretch>
        </p:blipFill>
        <p:spPr>
          <a:xfrm>
            <a:off x="1495387" y="1906376"/>
            <a:ext cx="4091162" cy="4189836"/>
          </a:xfrm>
          <a:prstGeom prst="rect">
            <a:avLst/>
          </a:prstGeom>
          <a:ln>
            <a:solidFill>
              <a:schemeClr val="tx1"/>
            </a:solidFill>
          </a:ln>
        </p:spPr>
      </p:pic>
    </p:spTree>
    <p:extLst>
      <p:ext uri="{BB962C8B-B14F-4D97-AF65-F5344CB8AC3E}">
        <p14:creationId xmlns:p14="http://schemas.microsoft.com/office/powerpoint/2010/main" val="197413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7366878" cy="1128679"/>
          </a:xfrm>
        </p:spPr>
        <p:txBody>
          <a:bodyPr anchor="t">
            <a:noAutofit/>
          </a:bodyPr>
          <a:lstStyle/>
          <a:p>
            <a:pPr algn="ctr"/>
            <a:r>
              <a:rPr lang="EN-US" sz="2400" dirty="0">
                <a:uFill>
                  <a:solidFill>
                    <a:srgbClr val="0070C0"/>
                  </a:solidFill>
                </a:uFill>
                <a:latin typeface="+mn-lt"/>
              </a:rPr>
              <a:t>Seattle is organized into </a:t>
            </a:r>
            <a:r>
              <a:rPr lang="EN-US" sz="2400" b="1" dirty="0">
                <a:uFill>
                  <a:solidFill>
                    <a:srgbClr val="0070C0"/>
                  </a:solidFill>
                </a:uFill>
                <a:latin typeface="+mn-lt"/>
              </a:rPr>
              <a:t>13 </a:t>
            </a:r>
            <a:r>
              <a:rPr lang="EN-US" sz="2400" dirty="0">
                <a:uFill>
                  <a:solidFill>
                    <a:srgbClr val="0070C0"/>
                  </a:solidFill>
                </a:uFill>
                <a:latin typeface="+mn-lt"/>
              </a:rPr>
              <a:t>Health Reporting Areas (HRA) created by Public Heath to help examine patterns </a:t>
            </a:r>
            <a:br>
              <a:rPr lang="EN-US" sz="2400" dirty="0">
                <a:uFill>
                  <a:solidFill>
                    <a:srgbClr val="0070C0"/>
                  </a:solidFill>
                </a:uFill>
                <a:latin typeface="+mn-lt"/>
              </a:rPr>
            </a:br>
            <a:r>
              <a:rPr lang="EN-US" sz="2400" dirty="0">
                <a:uFill>
                  <a:solidFill>
                    <a:srgbClr val="0070C0"/>
                  </a:solidFill>
                </a:uFill>
                <a:latin typeface="+mn-lt"/>
              </a:rPr>
              <a:t>across Seattle and King County:</a:t>
            </a:r>
            <a:r>
              <a:rPr lang="EN-US" sz="2400" b="1" dirty="0">
                <a:uFill>
                  <a:solidFill>
                    <a:srgbClr val="0070C0"/>
                  </a:solidFill>
                </a:uFill>
                <a:latin typeface="+mn-lt"/>
              </a:rPr>
              <a:t> </a:t>
            </a:r>
            <a:br>
              <a:rPr lang="EN-US" sz="2400" dirty="0">
                <a:uFill>
                  <a:solidFill>
                    <a:srgbClr val="0070C0"/>
                  </a:solidFill>
                </a:uFill>
                <a:latin typeface="+mn-lt"/>
              </a:rPr>
            </a:br>
            <a:endParaRPr lang="EN-US" sz="2400" dirty="0">
              <a:uFill>
                <a:solidFill>
                  <a:srgbClr val="0070C0"/>
                </a:solidFill>
              </a:uFill>
              <a:latin typeface="+mn-lt"/>
            </a:endParaRP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14" name="Rectangle 13"/>
          <p:cNvSpPr/>
          <p:nvPr/>
        </p:nvSpPr>
        <p:spPr>
          <a:xfrm>
            <a:off x="11409028" y="1665944"/>
            <a:ext cx="398356" cy="319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11339648" y="6488668"/>
            <a:ext cx="852352" cy="369332"/>
          </a:xfrm>
          <a:prstGeom prst="rect">
            <a:avLst/>
          </a:prstGeom>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r>
              <a:rPr lang="EN-US" dirty="0"/>
              <a:t>3</a:t>
            </a:r>
          </a:p>
        </p:txBody>
      </p:sp>
      <p:pic>
        <p:nvPicPr>
          <p:cNvPr id="5" name="Picture 4"/>
          <p:cNvPicPr>
            <a:picLocks noChangeAspect="1"/>
          </p:cNvPicPr>
          <p:nvPr/>
        </p:nvPicPr>
        <p:blipFill>
          <a:blip r:embed="rId2"/>
          <a:stretch>
            <a:fillRect/>
          </a:stretch>
        </p:blipFill>
        <p:spPr>
          <a:xfrm>
            <a:off x="7290915" y="94672"/>
            <a:ext cx="4048733" cy="6475101"/>
          </a:xfrm>
          <a:prstGeom prst="rect">
            <a:avLst/>
          </a:prstGeom>
          <a:ln>
            <a:solidFill>
              <a:schemeClr val="tx1"/>
            </a:solidFill>
          </a:ln>
        </p:spPr>
      </p:pic>
      <p:sp>
        <p:nvSpPr>
          <p:cNvPr id="12" name="TextBox 11"/>
          <p:cNvSpPr txBox="1"/>
          <p:nvPr/>
        </p:nvSpPr>
        <p:spPr>
          <a:xfrm>
            <a:off x="8267486" y="1559979"/>
            <a:ext cx="636104" cy="461665"/>
          </a:xfrm>
          <a:prstGeom prst="rect">
            <a:avLst/>
          </a:prstGeom>
          <a:noFill/>
        </p:spPr>
        <p:txBody>
          <a:bodyPr wrap="square" rtlCol="0">
            <a:spAutoFit/>
          </a:bodyPr>
          <a:lstStyle/>
          <a:p>
            <a:pPr algn="ctr"/>
            <a:r>
              <a:rPr lang="en-US" sz="1200" dirty="0"/>
              <a:t>Ballard </a:t>
            </a:r>
          </a:p>
          <a:p>
            <a:pPr algn="ctr"/>
            <a:r>
              <a:rPr lang="en-US" sz="1200" dirty="0"/>
              <a:t>8%</a:t>
            </a:r>
          </a:p>
        </p:txBody>
      </p:sp>
      <p:sp>
        <p:nvSpPr>
          <p:cNvPr id="21" name="TextBox 20"/>
          <p:cNvSpPr txBox="1"/>
          <p:nvPr/>
        </p:nvSpPr>
        <p:spPr>
          <a:xfrm>
            <a:off x="9344613" y="4967598"/>
            <a:ext cx="776698" cy="830997"/>
          </a:xfrm>
          <a:prstGeom prst="rect">
            <a:avLst/>
          </a:prstGeom>
          <a:noFill/>
        </p:spPr>
        <p:txBody>
          <a:bodyPr wrap="square" rtlCol="0">
            <a:spAutoFit/>
          </a:bodyPr>
          <a:lstStyle/>
          <a:p>
            <a:pPr algn="ctr"/>
            <a:r>
              <a:rPr lang="en-US" sz="1200" dirty="0"/>
              <a:t>Beacon/Gtown/</a:t>
            </a:r>
          </a:p>
          <a:p>
            <a:pPr algn="ctr"/>
            <a:r>
              <a:rPr lang="en-US" sz="1200" dirty="0"/>
              <a:t>S.Park </a:t>
            </a:r>
          </a:p>
          <a:p>
            <a:pPr algn="ctr"/>
            <a:r>
              <a:rPr lang="en-US" sz="1200" dirty="0"/>
              <a:t>6%</a:t>
            </a:r>
          </a:p>
        </p:txBody>
      </p:sp>
      <p:sp>
        <p:nvSpPr>
          <p:cNvPr id="23" name="TextBox 22"/>
          <p:cNvSpPr txBox="1"/>
          <p:nvPr/>
        </p:nvSpPr>
        <p:spPr>
          <a:xfrm>
            <a:off x="9590598" y="2951124"/>
            <a:ext cx="881270" cy="646331"/>
          </a:xfrm>
          <a:prstGeom prst="rect">
            <a:avLst/>
          </a:prstGeom>
          <a:noFill/>
        </p:spPr>
        <p:txBody>
          <a:bodyPr wrap="square" rtlCol="0">
            <a:spAutoFit/>
          </a:bodyPr>
          <a:lstStyle/>
          <a:p>
            <a:pPr algn="ctr"/>
            <a:r>
              <a:rPr lang="en-US" sz="1200" dirty="0"/>
              <a:t>Capitol Hill/E.lake </a:t>
            </a:r>
          </a:p>
          <a:p>
            <a:pPr algn="ctr"/>
            <a:r>
              <a:rPr lang="en-US" sz="1200" dirty="0"/>
              <a:t>8%</a:t>
            </a:r>
          </a:p>
        </p:txBody>
      </p:sp>
      <p:sp>
        <p:nvSpPr>
          <p:cNvPr id="24" name="TextBox 23"/>
          <p:cNvSpPr txBox="1"/>
          <p:nvPr/>
        </p:nvSpPr>
        <p:spPr>
          <a:xfrm>
            <a:off x="9719144" y="3846977"/>
            <a:ext cx="881270" cy="461665"/>
          </a:xfrm>
          <a:prstGeom prst="rect">
            <a:avLst/>
          </a:prstGeom>
          <a:noFill/>
        </p:spPr>
        <p:txBody>
          <a:bodyPr wrap="square" rtlCol="0">
            <a:spAutoFit/>
          </a:bodyPr>
          <a:lstStyle/>
          <a:p>
            <a:pPr algn="ctr"/>
            <a:r>
              <a:rPr lang="en-US" sz="1200" dirty="0"/>
              <a:t>Central</a:t>
            </a:r>
          </a:p>
          <a:p>
            <a:pPr algn="ctr"/>
            <a:r>
              <a:rPr lang="en-US" sz="1200" dirty="0"/>
              <a:t>7%</a:t>
            </a:r>
          </a:p>
        </p:txBody>
      </p:sp>
      <p:sp>
        <p:nvSpPr>
          <p:cNvPr id="25" name="TextBox 24"/>
          <p:cNvSpPr txBox="1"/>
          <p:nvPr/>
        </p:nvSpPr>
        <p:spPr>
          <a:xfrm>
            <a:off x="8606314" y="5789774"/>
            <a:ext cx="772985" cy="461665"/>
          </a:xfrm>
          <a:prstGeom prst="rect">
            <a:avLst/>
          </a:prstGeom>
          <a:noFill/>
        </p:spPr>
        <p:txBody>
          <a:bodyPr wrap="square" rtlCol="0">
            <a:spAutoFit/>
          </a:bodyPr>
          <a:lstStyle/>
          <a:p>
            <a:pPr algn="ctr"/>
            <a:r>
              <a:rPr lang="en-US" sz="1200" dirty="0"/>
              <a:t>Delridge </a:t>
            </a:r>
          </a:p>
          <a:p>
            <a:pPr algn="ctr"/>
            <a:r>
              <a:rPr lang="en-US" sz="1200" dirty="0"/>
              <a:t>5%</a:t>
            </a:r>
          </a:p>
        </p:txBody>
      </p:sp>
      <p:sp>
        <p:nvSpPr>
          <p:cNvPr id="26" name="TextBox 25"/>
          <p:cNvSpPr txBox="1"/>
          <p:nvPr/>
        </p:nvSpPr>
        <p:spPr>
          <a:xfrm>
            <a:off x="9012622" y="3663026"/>
            <a:ext cx="872114" cy="461665"/>
          </a:xfrm>
          <a:prstGeom prst="rect">
            <a:avLst/>
          </a:prstGeom>
          <a:noFill/>
        </p:spPr>
        <p:txBody>
          <a:bodyPr wrap="square" rtlCol="0">
            <a:spAutoFit/>
          </a:bodyPr>
          <a:lstStyle/>
          <a:p>
            <a:pPr algn="ctr"/>
            <a:r>
              <a:rPr lang="en-US" sz="1200" dirty="0"/>
              <a:t>Downtown </a:t>
            </a:r>
          </a:p>
          <a:p>
            <a:pPr algn="ctr"/>
            <a:r>
              <a:rPr lang="en-US" sz="1200" dirty="0"/>
              <a:t>8%</a:t>
            </a:r>
          </a:p>
        </p:txBody>
      </p:sp>
      <p:sp>
        <p:nvSpPr>
          <p:cNvPr id="27" name="TextBox 26"/>
          <p:cNvSpPr txBox="1"/>
          <p:nvPr/>
        </p:nvSpPr>
        <p:spPr>
          <a:xfrm>
            <a:off x="9027260" y="2001340"/>
            <a:ext cx="842838" cy="646331"/>
          </a:xfrm>
          <a:prstGeom prst="rect">
            <a:avLst/>
          </a:prstGeom>
          <a:noFill/>
        </p:spPr>
        <p:txBody>
          <a:bodyPr wrap="square" rtlCol="0">
            <a:spAutoFit/>
          </a:bodyPr>
          <a:lstStyle/>
          <a:p>
            <a:pPr algn="ctr"/>
            <a:r>
              <a:rPr lang="en-US" sz="1200" dirty="0"/>
              <a:t>Fremont/Greenlake </a:t>
            </a:r>
          </a:p>
          <a:p>
            <a:pPr algn="ctr"/>
            <a:r>
              <a:rPr lang="en-US" sz="1200" dirty="0"/>
              <a:t>8%</a:t>
            </a:r>
          </a:p>
        </p:txBody>
      </p:sp>
      <p:sp>
        <p:nvSpPr>
          <p:cNvPr id="28" name="TextBox 27"/>
          <p:cNvSpPr txBox="1"/>
          <p:nvPr/>
        </p:nvSpPr>
        <p:spPr>
          <a:xfrm>
            <a:off x="10031233" y="1564809"/>
            <a:ext cx="866693" cy="461665"/>
          </a:xfrm>
          <a:prstGeom prst="rect">
            <a:avLst/>
          </a:prstGeom>
          <a:noFill/>
        </p:spPr>
        <p:txBody>
          <a:bodyPr wrap="square" rtlCol="0">
            <a:spAutoFit/>
          </a:bodyPr>
          <a:lstStyle/>
          <a:p>
            <a:pPr algn="ctr"/>
            <a:r>
              <a:rPr lang="en-US" sz="1200" dirty="0"/>
              <a:t>Northeast</a:t>
            </a:r>
          </a:p>
          <a:p>
            <a:pPr algn="ctr"/>
            <a:r>
              <a:rPr lang="en-US" sz="1200" dirty="0"/>
              <a:t>11%</a:t>
            </a:r>
          </a:p>
        </p:txBody>
      </p:sp>
      <p:sp>
        <p:nvSpPr>
          <p:cNvPr id="29" name="TextBox 28"/>
          <p:cNvSpPr txBox="1"/>
          <p:nvPr/>
        </p:nvSpPr>
        <p:spPr>
          <a:xfrm>
            <a:off x="9673316" y="499081"/>
            <a:ext cx="1069451" cy="461665"/>
          </a:xfrm>
          <a:prstGeom prst="rect">
            <a:avLst/>
          </a:prstGeom>
          <a:noFill/>
        </p:spPr>
        <p:txBody>
          <a:bodyPr wrap="square" rtlCol="0">
            <a:spAutoFit/>
          </a:bodyPr>
          <a:lstStyle/>
          <a:p>
            <a:pPr algn="ctr"/>
            <a:r>
              <a:rPr lang="en-US" sz="1200" dirty="0"/>
              <a:t>North</a:t>
            </a:r>
          </a:p>
          <a:p>
            <a:pPr algn="ctr"/>
            <a:r>
              <a:rPr lang="en-US" sz="1200" dirty="0"/>
              <a:t>7%</a:t>
            </a:r>
          </a:p>
        </p:txBody>
      </p:sp>
      <p:sp>
        <p:nvSpPr>
          <p:cNvPr id="30" name="TextBox 29"/>
          <p:cNvSpPr txBox="1"/>
          <p:nvPr/>
        </p:nvSpPr>
        <p:spPr>
          <a:xfrm>
            <a:off x="8660642" y="468107"/>
            <a:ext cx="965187" cy="461665"/>
          </a:xfrm>
          <a:prstGeom prst="rect">
            <a:avLst/>
          </a:prstGeom>
          <a:noFill/>
        </p:spPr>
        <p:txBody>
          <a:bodyPr wrap="square" rtlCol="0">
            <a:spAutoFit/>
          </a:bodyPr>
          <a:lstStyle/>
          <a:p>
            <a:pPr algn="ctr"/>
            <a:r>
              <a:rPr lang="en-US" sz="1200" dirty="0"/>
              <a:t>Northwest  </a:t>
            </a:r>
          </a:p>
          <a:p>
            <a:pPr algn="ctr"/>
            <a:r>
              <a:rPr lang="en-US" sz="1200" dirty="0"/>
              <a:t>7%</a:t>
            </a:r>
          </a:p>
        </p:txBody>
      </p:sp>
      <p:sp>
        <p:nvSpPr>
          <p:cNvPr id="31" name="TextBox 30"/>
          <p:cNvSpPr txBox="1"/>
          <p:nvPr/>
        </p:nvSpPr>
        <p:spPr>
          <a:xfrm>
            <a:off x="7926737" y="2542405"/>
            <a:ext cx="1133571" cy="461665"/>
          </a:xfrm>
          <a:prstGeom prst="rect">
            <a:avLst/>
          </a:prstGeom>
          <a:noFill/>
        </p:spPr>
        <p:txBody>
          <a:bodyPr wrap="square" rtlCol="0">
            <a:spAutoFit/>
          </a:bodyPr>
          <a:lstStyle/>
          <a:p>
            <a:pPr algn="ctr"/>
            <a:r>
              <a:rPr lang="en-US" sz="1200" dirty="0"/>
              <a:t>QA/ Magnolia </a:t>
            </a:r>
          </a:p>
          <a:p>
            <a:pPr algn="ctr"/>
            <a:r>
              <a:rPr lang="en-US" sz="1200" dirty="0"/>
              <a:t>10%</a:t>
            </a:r>
          </a:p>
        </p:txBody>
      </p:sp>
      <p:sp>
        <p:nvSpPr>
          <p:cNvPr id="32" name="TextBox 31"/>
          <p:cNvSpPr txBox="1"/>
          <p:nvPr/>
        </p:nvSpPr>
        <p:spPr>
          <a:xfrm>
            <a:off x="10294757" y="5521596"/>
            <a:ext cx="860120" cy="461665"/>
          </a:xfrm>
          <a:prstGeom prst="rect">
            <a:avLst/>
          </a:prstGeom>
          <a:noFill/>
        </p:spPr>
        <p:txBody>
          <a:bodyPr wrap="square" rtlCol="0">
            <a:spAutoFit/>
          </a:bodyPr>
          <a:lstStyle/>
          <a:p>
            <a:pPr algn="ctr"/>
            <a:r>
              <a:rPr lang="en-US" sz="1200" dirty="0"/>
              <a:t>Southeast</a:t>
            </a:r>
          </a:p>
          <a:p>
            <a:pPr algn="ctr"/>
            <a:r>
              <a:rPr lang="en-US" sz="1200" dirty="0"/>
              <a:t>7%</a:t>
            </a:r>
          </a:p>
        </p:txBody>
      </p:sp>
      <p:sp>
        <p:nvSpPr>
          <p:cNvPr id="33" name="TextBox 32"/>
          <p:cNvSpPr txBox="1"/>
          <p:nvPr/>
        </p:nvSpPr>
        <p:spPr>
          <a:xfrm>
            <a:off x="8071491" y="4810731"/>
            <a:ext cx="1069646" cy="461665"/>
          </a:xfrm>
          <a:prstGeom prst="rect">
            <a:avLst/>
          </a:prstGeom>
          <a:noFill/>
        </p:spPr>
        <p:txBody>
          <a:bodyPr wrap="square" rtlCol="0">
            <a:spAutoFit/>
          </a:bodyPr>
          <a:lstStyle/>
          <a:p>
            <a:pPr algn="ctr"/>
            <a:r>
              <a:rPr lang="en-US" sz="1200" dirty="0"/>
              <a:t>West</a:t>
            </a:r>
          </a:p>
          <a:p>
            <a:pPr algn="ctr"/>
            <a:r>
              <a:rPr lang="en-US" sz="1200" dirty="0"/>
              <a:t>8%</a:t>
            </a:r>
          </a:p>
        </p:txBody>
      </p:sp>
      <p:sp>
        <p:nvSpPr>
          <p:cNvPr id="19" name="TextBox 18"/>
          <p:cNvSpPr txBox="1"/>
          <p:nvPr/>
        </p:nvSpPr>
        <p:spPr>
          <a:xfrm>
            <a:off x="0" y="6488668"/>
            <a:ext cx="8472196" cy="369332"/>
          </a:xfrm>
          <a:prstGeom prst="rect">
            <a:avLst/>
          </a:prstGeom>
          <a:noFill/>
        </p:spPr>
        <p:txBody>
          <a:bodyPr wrap="square" rtlCol="0">
            <a:spAutoFit/>
          </a:bodyPr>
          <a:lstStyle/>
          <a:p>
            <a:r>
              <a:rPr lang="en-US" sz="900" b="1" dirty="0"/>
              <a:t>Data Shown by: </a:t>
            </a:r>
            <a:r>
              <a:rPr lang="en-US" sz="900" dirty="0"/>
              <a:t>Health Reporting Area (geographic definition used by Public Health)</a:t>
            </a:r>
            <a:endParaRPr lang="en-US" sz="900" b="1" dirty="0"/>
          </a:p>
          <a:p>
            <a:r>
              <a:rPr lang="en-US" sz="900" b="1" dirty="0"/>
              <a:t>Data Source: </a:t>
            </a:r>
            <a:r>
              <a:rPr lang="en-US" sz="900" dirty="0"/>
              <a:t>Revised 2001–2009; 2011 - 2015: Washington State Office of Financial Management, Forecasting Division, single year intercensal estimates 2001-2009; 2011 - 2015</a:t>
            </a:r>
            <a:r>
              <a:rPr lang="en-US" sz="900" dirty="0">
                <a:latin typeface="+mj-lt"/>
              </a:rPr>
              <a:t>.</a:t>
            </a:r>
          </a:p>
        </p:txBody>
      </p:sp>
      <p:sp>
        <p:nvSpPr>
          <p:cNvPr id="22" name="Title 1"/>
          <p:cNvSpPr txBox="1">
            <a:spLocks/>
          </p:cNvSpPr>
          <p:nvPr/>
        </p:nvSpPr>
        <p:spPr>
          <a:xfrm>
            <a:off x="426591" y="1900261"/>
            <a:ext cx="6732896" cy="47622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000" b="1" dirty="0">
                <a:uFill>
                  <a:solidFill>
                    <a:srgbClr val="0070C0"/>
                  </a:solidFill>
                </a:uFill>
                <a:latin typeface="+mn-lt"/>
              </a:rPr>
              <a:t>41% </a:t>
            </a:r>
            <a:r>
              <a:rPr lang="EN-US" sz="2000" dirty="0">
                <a:uFill>
                  <a:solidFill>
                    <a:srgbClr val="0070C0"/>
                  </a:solidFill>
                </a:uFill>
                <a:latin typeface="+mn-lt"/>
              </a:rPr>
              <a:t>of Seattle residents live in the North Seattle Region. </a:t>
            </a:r>
          </a:p>
        </p:txBody>
      </p:sp>
      <p:sp>
        <p:nvSpPr>
          <p:cNvPr id="34" name="Title 1"/>
          <p:cNvSpPr txBox="1">
            <a:spLocks/>
          </p:cNvSpPr>
          <p:nvPr/>
        </p:nvSpPr>
        <p:spPr>
          <a:xfrm>
            <a:off x="426591" y="1139439"/>
            <a:ext cx="6732896" cy="6855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000" dirty="0">
                <a:uFill>
                  <a:solidFill>
                    <a:srgbClr val="0070C0"/>
                  </a:solidFill>
                </a:uFill>
                <a:latin typeface="+mn-lt"/>
              </a:rPr>
              <a:t>The North Seattle Region includes </a:t>
            </a:r>
            <a:r>
              <a:rPr lang="EN-US" sz="2000" b="1" dirty="0">
                <a:uFill>
                  <a:solidFill>
                    <a:srgbClr val="0070C0"/>
                  </a:solidFill>
                </a:uFill>
                <a:latin typeface="+mn-lt"/>
              </a:rPr>
              <a:t>5 </a:t>
            </a:r>
            <a:r>
              <a:rPr lang="EN-US" sz="2000" dirty="0">
                <a:uFill>
                  <a:solidFill>
                    <a:srgbClr val="0070C0"/>
                  </a:solidFill>
                </a:uFill>
                <a:latin typeface="+mn-lt"/>
              </a:rPr>
              <a:t>HRA: Northwest, North, Ballard, Fremont/Greenlake, and Northeast.</a:t>
            </a:r>
          </a:p>
        </p:txBody>
      </p:sp>
      <p:graphicFrame>
        <p:nvGraphicFramePr>
          <p:cNvPr id="6" name="Table 5"/>
          <p:cNvGraphicFramePr>
            <a:graphicFrameLocks noGrp="1"/>
          </p:cNvGraphicFramePr>
          <p:nvPr>
            <p:extLst>
              <p:ext uri="{D42A27DB-BD31-4B8C-83A1-F6EECF244321}">
                <p14:modId xmlns:p14="http://schemas.microsoft.com/office/powerpoint/2010/main" val="3940600386"/>
              </p:ext>
            </p:extLst>
          </p:nvPr>
        </p:nvGraphicFramePr>
        <p:xfrm>
          <a:off x="1704732" y="2477463"/>
          <a:ext cx="3747484" cy="3673361"/>
        </p:xfrm>
        <a:graphic>
          <a:graphicData uri="http://schemas.openxmlformats.org/drawingml/2006/table">
            <a:tbl>
              <a:tblPr/>
              <a:tblGrid>
                <a:gridCol w="2001084">
                  <a:extLst>
                    <a:ext uri="{9D8B030D-6E8A-4147-A177-3AD203B41FA5}">
                      <a16:colId xmlns:a16="http://schemas.microsoft.com/office/drawing/2014/main" val="1321226608"/>
                    </a:ext>
                  </a:extLst>
                </a:gridCol>
                <a:gridCol w="873200">
                  <a:extLst>
                    <a:ext uri="{9D8B030D-6E8A-4147-A177-3AD203B41FA5}">
                      <a16:colId xmlns:a16="http://schemas.microsoft.com/office/drawing/2014/main" val="3647365779"/>
                    </a:ext>
                  </a:extLst>
                </a:gridCol>
                <a:gridCol w="873200">
                  <a:extLst>
                    <a:ext uri="{9D8B030D-6E8A-4147-A177-3AD203B41FA5}">
                      <a16:colId xmlns:a16="http://schemas.microsoft.com/office/drawing/2014/main" val="1820538203"/>
                    </a:ext>
                  </a:extLst>
                </a:gridCol>
              </a:tblGrid>
              <a:tr h="243269">
                <a:tc>
                  <a:txBody>
                    <a:bodyPr/>
                    <a:lstStyle/>
                    <a:p>
                      <a:pPr algn="ctr" fontAlgn="ctr"/>
                      <a:r>
                        <a:rPr lang="en-US" sz="1100" b="1" i="0" u="none" strike="noStrike" dirty="0">
                          <a:solidFill>
                            <a:srgbClr val="000000"/>
                          </a:solidFill>
                          <a:effectLst/>
                          <a:latin typeface="Calibri" panose="020F0502020204030204" pitchFamily="34" charset="0"/>
                        </a:rPr>
                        <a:t>Health Reporting Area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1" i="0" u="none" strike="noStrike">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1" i="0" u="none" strike="noStrike">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748891361"/>
                  </a:ext>
                </a:extLst>
              </a:tr>
              <a:tr h="243269">
                <a:tc>
                  <a:txBody>
                    <a:bodyPr/>
                    <a:lstStyle/>
                    <a:p>
                      <a:pPr algn="l" fontAlgn="b"/>
                      <a:r>
                        <a:rPr lang="en-US" sz="1100" b="0" i="0" u="none" strike="noStrike" dirty="0">
                          <a:solidFill>
                            <a:srgbClr val="000000"/>
                          </a:solidFill>
                          <a:effectLst/>
                          <a:latin typeface="Calibri" panose="020F0502020204030204" pitchFamily="34" charset="0"/>
                        </a:rPr>
                        <a:t>Northeast</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CFFC"/>
                    </a:solidFill>
                  </a:tcPr>
                </a:tc>
                <a:tc>
                  <a:txBody>
                    <a:bodyPr/>
                    <a:lstStyle/>
                    <a:p>
                      <a:pPr algn="r" fontAlgn="b"/>
                      <a:r>
                        <a:rPr lang="en-US" sz="1100" b="0" i="0" u="none" strike="noStrike">
                          <a:solidFill>
                            <a:srgbClr val="000000"/>
                          </a:solidFill>
                          <a:effectLst/>
                          <a:latin typeface="Calibri" panose="020F0502020204030204" pitchFamily="34" charset="0"/>
                        </a:rPr>
                        <a:t>69,162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CFFC"/>
                    </a:solidFill>
                  </a:tcPr>
                </a:tc>
                <a:tc>
                  <a:txBody>
                    <a:bodyPr/>
                    <a:lstStyle/>
                    <a:p>
                      <a:pPr algn="r" fontAlgn="b"/>
                      <a:r>
                        <a:rPr lang="en-US" sz="11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CFFC"/>
                    </a:solidFill>
                  </a:tcPr>
                </a:tc>
                <a:extLst>
                  <a:ext uri="{0D108BD9-81ED-4DB2-BD59-A6C34878D82A}">
                    <a16:rowId xmlns:a16="http://schemas.microsoft.com/office/drawing/2014/main" val="714494123"/>
                  </a:ext>
                </a:extLst>
              </a:tr>
              <a:tr h="243269">
                <a:tc>
                  <a:txBody>
                    <a:bodyPr/>
                    <a:lstStyle/>
                    <a:p>
                      <a:pPr algn="l" fontAlgn="b"/>
                      <a:r>
                        <a:rPr lang="en-US" sz="1100" b="0" i="0" u="none" strike="noStrike">
                          <a:solidFill>
                            <a:srgbClr val="000000"/>
                          </a:solidFill>
                          <a:effectLst/>
                          <a:latin typeface="Calibri" panose="020F0502020204030204" pitchFamily="34" charset="0"/>
                        </a:rPr>
                        <a:t>Ballard</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FCCA"/>
                    </a:solidFill>
                  </a:tcPr>
                </a:tc>
                <a:tc>
                  <a:txBody>
                    <a:bodyPr/>
                    <a:lstStyle/>
                    <a:p>
                      <a:pPr algn="r" fontAlgn="b"/>
                      <a:r>
                        <a:rPr lang="en-US" sz="1100" b="0" i="0" u="none" strike="noStrike">
                          <a:solidFill>
                            <a:srgbClr val="000000"/>
                          </a:solidFill>
                          <a:effectLst/>
                          <a:latin typeface="Calibri" panose="020F0502020204030204" pitchFamily="34" charset="0"/>
                        </a:rPr>
                        <a:t>54,214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FCCA"/>
                    </a:solidFill>
                  </a:tcPr>
                </a:tc>
                <a:tc>
                  <a:txBody>
                    <a:bodyPr/>
                    <a:lstStyle/>
                    <a:p>
                      <a:pPr algn="r" fontAlgn="b"/>
                      <a:r>
                        <a:rPr lang="en-US" sz="11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FCCA"/>
                    </a:solidFill>
                  </a:tcPr>
                </a:tc>
                <a:extLst>
                  <a:ext uri="{0D108BD9-81ED-4DB2-BD59-A6C34878D82A}">
                    <a16:rowId xmlns:a16="http://schemas.microsoft.com/office/drawing/2014/main" val="2413260605"/>
                  </a:ext>
                </a:extLst>
              </a:tr>
              <a:tr h="243269">
                <a:tc>
                  <a:txBody>
                    <a:bodyPr/>
                    <a:lstStyle/>
                    <a:p>
                      <a:pPr algn="l" fontAlgn="b"/>
                      <a:r>
                        <a:rPr lang="en-US" sz="1100" b="0" i="0" u="none" strike="noStrike" dirty="0">
                          <a:solidFill>
                            <a:srgbClr val="000000"/>
                          </a:solidFill>
                          <a:effectLst/>
                          <a:latin typeface="Calibri" panose="020F0502020204030204" pitchFamily="34" charset="0"/>
                        </a:rPr>
                        <a:t>Fremont/Greenlake</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FCD2"/>
                    </a:solidFill>
                  </a:tcPr>
                </a:tc>
                <a:tc>
                  <a:txBody>
                    <a:bodyPr/>
                    <a:lstStyle/>
                    <a:p>
                      <a:pPr algn="r" fontAlgn="b"/>
                      <a:r>
                        <a:rPr lang="en-US" sz="1100" b="0" i="0" u="none" strike="noStrike">
                          <a:solidFill>
                            <a:srgbClr val="000000"/>
                          </a:solidFill>
                          <a:effectLst/>
                          <a:latin typeface="Calibri" panose="020F0502020204030204" pitchFamily="34" charset="0"/>
                        </a:rPr>
                        <a:t>53,847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FCD2"/>
                    </a:solidFill>
                  </a:tcPr>
                </a:tc>
                <a:tc>
                  <a:txBody>
                    <a:bodyPr/>
                    <a:lstStyle/>
                    <a:p>
                      <a:pPr algn="r" fontAlgn="b"/>
                      <a:r>
                        <a:rPr lang="en-US" sz="11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FCD2"/>
                    </a:solidFill>
                  </a:tcPr>
                </a:tc>
                <a:extLst>
                  <a:ext uri="{0D108BD9-81ED-4DB2-BD59-A6C34878D82A}">
                    <a16:rowId xmlns:a16="http://schemas.microsoft.com/office/drawing/2014/main" val="3251181620"/>
                  </a:ext>
                </a:extLst>
              </a:tr>
              <a:tr h="243269">
                <a:tc>
                  <a:txBody>
                    <a:bodyPr/>
                    <a:lstStyle/>
                    <a:p>
                      <a:pPr algn="l" fontAlgn="b"/>
                      <a:r>
                        <a:rPr lang="en-US" sz="1100" b="0" i="0" u="none" strike="noStrike" dirty="0">
                          <a:solidFill>
                            <a:srgbClr val="000000"/>
                          </a:solidFill>
                          <a:effectLst/>
                          <a:latin typeface="Calibri" panose="020F0502020204030204" pitchFamily="34" charset="0"/>
                        </a:rPr>
                        <a:t>North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FCB4"/>
                    </a:solidFill>
                  </a:tcPr>
                </a:tc>
                <a:tc>
                  <a:txBody>
                    <a:bodyPr/>
                    <a:lstStyle/>
                    <a:p>
                      <a:pPr algn="r" fontAlgn="b"/>
                      <a:r>
                        <a:rPr lang="en-US" sz="1100" b="0" i="0" u="none" strike="noStrike">
                          <a:solidFill>
                            <a:srgbClr val="000000"/>
                          </a:solidFill>
                          <a:effectLst/>
                          <a:latin typeface="Calibri" panose="020F0502020204030204" pitchFamily="34" charset="0"/>
                        </a:rPr>
                        <a:t>45,979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FCB4"/>
                    </a:solidFill>
                  </a:tcPr>
                </a:tc>
                <a:tc>
                  <a:txBody>
                    <a:bodyPr/>
                    <a:lstStyle/>
                    <a:p>
                      <a:pPr algn="r" fontAlgn="b"/>
                      <a:r>
                        <a:rPr lang="en-US" sz="1100" b="0" i="0" u="none" strike="noStrike" dirty="0">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FCB4"/>
                    </a:solidFill>
                  </a:tcPr>
                </a:tc>
                <a:extLst>
                  <a:ext uri="{0D108BD9-81ED-4DB2-BD59-A6C34878D82A}">
                    <a16:rowId xmlns:a16="http://schemas.microsoft.com/office/drawing/2014/main" val="2050842021"/>
                  </a:ext>
                </a:extLst>
              </a:tr>
              <a:tr h="243269">
                <a:tc>
                  <a:txBody>
                    <a:bodyPr/>
                    <a:lstStyle/>
                    <a:p>
                      <a:pPr algn="l" fontAlgn="b"/>
                      <a:r>
                        <a:rPr lang="en-US" sz="1100" b="0" i="0" u="none" strike="noStrike" dirty="0">
                          <a:solidFill>
                            <a:srgbClr val="000000"/>
                          </a:solidFill>
                          <a:effectLst/>
                          <a:latin typeface="Calibri" panose="020F0502020204030204" pitchFamily="34" charset="0"/>
                        </a:rPr>
                        <a:t>Northwest</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9B3"/>
                    </a:solidFill>
                  </a:tcPr>
                </a:tc>
                <a:tc>
                  <a:txBody>
                    <a:bodyPr/>
                    <a:lstStyle/>
                    <a:p>
                      <a:pPr algn="r" fontAlgn="b"/>
                      <a:r>
                        <a:rPr lang="en-US" sz="1100" b="0" i="0" u="none" strike="noStrike">
                          <a:solidFill>
                            <a:srgbClr val="000000"/>
                          </a:solidFill>
                          <a:effectLst/>
                          <a:latin typeface="Calibri" panose="020F0502020204030204" pitchFamily="34" charset="0"/>
                        </a:rPr>
                        <a:t>44,067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9B3"/>
                    </a:solidFill>
                  </a:tcPr>
                </a:tc>
                <a:tc>
                  <a:txBody>
                    <a:bodyPr/>
                    <a:lstStyle/>
                    <a:p>
                      <a:pPr algn="r" fontAlgn="b"/>
                      <a:r>
                        <a:rPr lang="en-US" sz="11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9B3"/>
                    </a:solidFill>
                  </a:tcPr>
                </a:tc>
                <a:extLst>
                  <a:ext uri="{0D108BD9-81ED-4DB2-BD59-A6C34878D82A}">
                    <a16:rowId xmlns:a16="http://schemas.microsoft.com/office/drawing/2014/main" val="2975935095"/>
                  </a:ext>
                </a:extLst>
              </a:tr>
              <a:tr h="243269">
                <a:tc>
                  <a:txBody>
                    <a:bodyPr/>
                    <a:lstStyle/>
                    <a:p>
                      <a:pPr algn="l" fontAlgn="b"/>
                      <a:r>
                        <a:rPr lang="en-US" sz="1100" b="0" i="0" u="none" strike="noStrike">
                          <a:solidFill>
                            <a:srgbClr val="000000"/>
                          </a:solidFill>
                          <a:effectLst/>
                          <a:latin typeface="Calibri" panose="020F0502020204030204" pitchFamily="34" charset="0"/>
                        </a:rPr>
                        <a:t>QA/Magnolia</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FAFC"/>
                    </a:solidFill>
                  </a:tcPr>
                </a:tc>
                <a:tc>
                  <a:txBody>
                    <a:bodyPr/>
                    <a:lstStyle/>
                    <a:p>
                      <a:pPr algn="r" fontAlgn="b"/>
                      <a:r>
                        <a:rPr lang="en-US" sz="1100" b="0" i="0" u="none" strike="noStrike">
                          <a:solidFill>
                            <a:srgbClr val="000000"/>
                          </a:solidFill>
                          <a:effectLst/>
                          <a:latin typeface="Calibri" panose="020F0502020204030204" pitchFamily="34" charset="0"/>
                        </a:rPr>
                        <a:t>61,591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FAFC"/>
                    </a:solidFill>
                  </a:tcPr>
                </a:tc>
                <a:tc>
                  <a:txBody>
                    <a:bodyPr/>
                    <a:lstStyle/>
                    <a:p>
                      <a:pPr algn="r" fontAlgn="b"/>
                      <a:r>
                        <a:rPr lang="en-US" sz="11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FAFC"/>
                    </a:solidFill>
                  </a:tcPr>
                </a:tc>
                <a:extLst>
                  <a:ext uri="{0D108BD9-81ED-4DB2-BD59-A6C34878D82A}">
                    <a16:rowId xmlns:a16="http://schemas.microsoft.com/office/drawing/2014/main" val="3903782132"/>
                  </a:ext>
                </a:extLst>
              </a:tr>
              <a:tr h="243269">
                <a:tc>
                  <a:txBody>
                    <a:bodyPr/>
                    <a:lstStyle/>
                    <a:p>
                      <a:pPr algn="l" fontAlgn="b"/>
                      <a:r>
                        <a:rPr lang="en-US" sz="1100" b="0" i="0" u="none" strike="noStrike" dirty="0">
                          <a:solidFill>
                            <a:srgbClr val="000000"/>
                          </a:solidFill>
                          <a:effectLst/>
                          <a:latin typeface="Calibri" panose="020F0502020204030204" pitchFamily="34" charset="0"/>
                        </a:rPr>
                        <a:t>West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FCB3"/>
                    </a:solidFill>
                  </a:tcPr>
                </a:tc>
                <a:tc>
                  <a:txBody>
                    <a:bodyPr/>
                    <a:lstStyle/>
                    <a:p>
                      <a:pPr algn="r" fontAlgn="b"/>
                      <a:r>
                        <a:rPr lang="en-US" sz="1100" b="0" i="0" u="none" strike="noStrike">
                          <a:solidFill>
                            <a:srgbClr val="000000"/>
                          </a:solidFill>
                          <a:effectLst/>
                          <a:latin typeface="Calibri" panose="020F0502020204030204" pitchFamily="34" charset="0"/>
                        </a:rPr>
                        <a:t>54,422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FCB3"/>
                    </a:solidFill>
                  </a:tcPr>
                </a:tc>
                <a:tc>
                  <a:txBody>
                    <a:bodyPr/>
                    <a:lstStyle/>
                    <a:p>
                      <a:pPr algn="r" fontAlgn="b"/>
                      <a:r>
                        <a:rPr lang="en-US" sz="11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FCB3"/>
                    </a:solidFill>
                  </a:tcPr>
                </a:tc>
                <a:extLst>
                  <a:ext uri="{0D108BD9-81ED-4DB2-BD59-A6C34878D82A}">
                    <a16:rowId xmlns:a16="http://schemas.microsoft.com/office/drawing/2014/main" val="205433384"/>
                  </a:ext>
                </a:extLst>
              </a:tr>
              <a:tr h="243269">
                <a:tc>
                  <a:txBody>
                    <a:bodyPr/>
                    <a:lstStyle/>
                    <a:p>
                      <a:pPr algn="l" fontAlgn="b"/>
                      <a:r>
                        <a:rPr lang="en-US" sz="1100" b="0" i="0" u="none" strike="noStrike">
                          <a:solidFill>
                            <a:srgbClr val="000000"/>
                          </a:solidFill>
                          <a:effectLst/>
                          <a:latin typeface="Calibri" panose="020F0502020204030204" pitchFamily="34" charset="0"/>
                        </a:rPr>
                        <a:t>Capitol Hill/E.lake</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2FC"/>
                    </a:solidFill>
                  </a:tcPr>
                </a:tc>
                <a:tc>
                  <a:txBody>
                    <a:bodyPr/>
                    <a:lstStyle/>
                    <a:p>
                      <a:pPr algn="r" fontAlgn="b"/>
                      <a:r>
                        <a:rPr lang="en-US" sz="1100" b="0" i="0" u="none" strike="noStrike">
                          <a:solidFill>
                            <a:srgbClr val="000000"/>
                          </a:solidFill>
                          <a:effectLst/>
                          <a:latin typeface="Calibri" panose="020F0502020204030204" pitchFamily="34" charset="0"/>
                        </a:rPr>
                        <a:t>48,537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2FC"/>
                    </a:solidFill>
                  </a:tcPr>
                </a:tc>
                <a:tc>
                  <a:txBody>
                    <a:bodyPr/>
                    <a:lstStyle/>
                    <a:p>
                      <a:pPr algn="r" fontAlgn="b"/>
                      <a:r>
                        <a:rPr lang="en-US" sz="11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2FC"/>
                    </a:solidFill>
                  </a:tcPr>
                </a:tc>
                <a:extLst>
                  <a:ext uri="{0D108BD9-81ED-4DB2-BD59-A6C34878D82A}">
                    <a16:rowId xmlns:a16="http://schemas.microsoft.com/office/drawing/2014/main" val="3296096679"/>
                  </a:ext>
                </a:extLst>
              </a:tr>
              <a:tr h="243269">
                <a:tc>
                  <a:txBody>
                    <a:bodyPr/>
                    <a:lstStyle/>
                    <a:p>
                      <a:pPr algn="l" fontAlgn="b"/>
                      <a:r>
                        <a:rPr lang="en-US" sz="1100" b="0" i="0" u="none" strike="noStrike">
                          <a:solidFill>
                            <a:srgbClr val="000000"/>
                          </a:solidFill>
                          <a:effectLst/>
                          <a:latin typeface="Calibri" panose="020F0502020204030204" pitchFamily="34" charset="0"/>
                        </a:rPr>
                        <a:t>Downtown</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B4FC"/>
                    </a:solidFill>
                  </a:tcPr>
                </a:tc>
                <a:tc>
                  <a:txBody>
                    <a:bodyPr/>
                    <a:lstStyle/>
                    <a:p>
                      <a:pPr algn="r" fontAlgn="b"/>
                      <a:r>
                        <a:rPr lang="en-US" sz="1100" b="0" i="0" u="none" strike="noStrike">
                          <a:solidFill>
                            <a:srgbClr val="000000"/>
                          </a:solidFill>
                          <a:effectLst/>
                          <a:latin typeface="Calibri" panose="020F0502020204030204" pitchFamily="34" charset="0"/>
                        </a:rPr>
                        <a:t>48,395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B4FC"/>
                    </a:solidFill>
                  </a:tcPr>
                </a:tc>
                <a:tc>
                  <a:txBody>
                    <a:bodyPr/>
                    <a:lstStyle/>
                    <a:p>
                      <a:pPr algn="r" fontAlgn="b"/>
                      <a:r>
                        <a:rPr lang="en-US" sz="11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B4FC"/>
                    </a:solidFill>
                  </a:tcPr>
                </a:tc>
                <a:extLst>
                  <a:ext uri="{0D108BD9-81ED-4DB2-BD59-A6C34878D82A}">
                    <a16:rowId xmlns:a16="http://schemas.microsoft.com/office/drawing/2014/main" val="1461057127"/>
                  </a:ext>
                </a:extLst>
              </a:tr>
              <a:tr h="243269">
                <a:tc>
                  <a:txBody>
                    <a:bodyPr/>
                    <a:lstStyle/>
                    <a:p>
                      <a:pPr algn="l" fontAlgn="b"/>
                      <a:r>
                        <a:rPr lang="en-US" sz="1100" b="0" i="0" u="none" strike="noStrike" dirty="0">
                          <a:solidFill>
                            <a:srgbClr val="000000"/>
                          </a:solidFill>
                          <a:effectLst/>
                          <a:latin typeface="Calibri" panose="020F0502020204030204" pitchFamily="34" charset="0"/>
                        </a:rPr>
                        <a:t>Central</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FCBF"/>
                    </a:solidFill>
                  </a:tcPr>
                </a:tc>
                <a:tc>
                  <a:txBody>
                    <a:bodyPr/>
                    <a:lstStyle/>
                    <a:p>
                      <a:pPr algn="r" fontAlgn="b"/>
                      <a:r>
                        <a:rPr lang="en-US" sz="1100" b="0" i="0" u="none" strike="noStrike">
                          <a:solidFill>
                            <a:srgbClr val="000000"/>
                          </a:solidFill>
                          <a:effectLst/>
                          <a:latin typeface="Calibri" panose="020F0502020204030204" pitchFamily="34" charset="0"/>
                        </a:rPr>
                        <a:t>46,312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FCBF"/>
                    </a:solidFill>
                  </a:tcPr>
                </a:tc>
                <a:tc>
                  <a:txBody>
                    <a:bodyPr/>
                    <a:lstStyle/>
                    <a:p>
                      <a:pPr algn="r" fontAlgn="b"/>
                      <a:r>
                        <a:rPr lang="en-US" sz="11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FCBF"/>
                    </a:solidFill>
                  </a:tcPr>
                </a:tc>
                <a:extLst>
                  <a:ext uri="{0D108BD9-81ED-4DB2-BD59-A6C34878D82A}">
                    <a16:rowId xmlns:a16="http://schemas.microsoft.com/office/drawing/2014/main" val="3294605553"/>
                  </a:ext>
                </a:extLst>
              </a:tr>
              <a:tr h="243269">
                <a:tc>
                  <a:txBody>
                    <a:bodyPr/>
                    <a:lstStyle/>
                    <a:p>
                      <a:pPr algn="l" fontAlgn="b"/>
                      <a:r>
                        <a:rPr lang="en-US" sz="1100" b="0" i="0" u="none" strike="noStrike" dirty="0">
                          <a:solidFill>
                            <a:srgbClr val="000000"/>
                          </a:solidFill>
                          <a:effectLst/>
                          <a:latin typeface="Calibri" panose="020F0502020204030204" pitchFamily="34" charset="0"/>
                        </a:rPr>
                        <a:t>Southeast</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CD7FC"/>
                    </a:solidFill>
                  </a:tcPr>
                </a:tc>
                <a:tc>
                  <a:txBody>
                    <a:bodyPr/>
                    <a:lstStyle/>
                    <a:p>
                      <a:pPr algn="r" fontAlgn="b"/>
                      <a:r>
                        <a:rPr lang="en-US" sz="1100" b="0" i="0" u="none" strike="noStrike">
                          <a:solidFill>
                            <a:srgbClr val="000000"/>
                          </a:solidFill>
                          <a:effectLst/>
                          <a:latin typeface="Calibri" panose="020F0502020204030204" pitchFamily="34" charset="0"/>
                        </a:rPr>
                        <a:t>43,050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CD7FC"/>
                    </a:solidFill>
                  </a:tcPr>
                </a:tc>
                <a:tc>
                  <a:txBody>
                    <a:bodyPr/>
                    <a:lstStyle/>
                    <a:p>
                      <a:pPr algn="r" fontAlgn="b"/>
                      <a:r>
                        <a:rPr lang="en-US" sz="11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CD7FC"/>
                    </a:solidFill>
                  </a:tcPr>
                </a:tc>
                <a:extLst>
                  <a:ext uri="{0D108BD9-81ED-4DB2-BD59-A6C34878D82A}">
                    <a16:rowId xmlns:a16="http://schemas.microsoft.com/office/drawing/2014/main" val="2916538321"/>
                  </a:ext>
                </a:extLst>
              </a:tr>
              <a:tr h="243269">
                <a:tc>
                  <a:txBody>
                    <a:bodyPr/>
                    <a:lstStyle/>
                    <a:p>
                      <a:pPr algn="l" fontAlgn="b"/>
                      <a:r>
                        <a:rPr lang="en-US" sz="1100" b="0" i="0" u="none" strike="noStrike">
                          <a:solidFill>
                            <a:srgbClr val="000000"/>
                          </a:solidFill>
                          <a:effectLst/>
                          <a:latin typeface="Calibri" panose="020F0502020204030204" pitchFamily="34" charset="0"/>
                        </a:rPr>
                        <a:t>Beacon/Gtown/S.Park</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3F4"/>
                    </a:solidFill>
                  </a:tcPr>
                </a:tc>
                <a:tc>
                  <a:txBody>
                    <a:bodyPr/>
                    <a:lstStyle/>
                    <a:p>
                      <a:pPr algn="r" fontAlgn="b"/>
                      <a:r>
                        <a:rPr lang="en-US" sz="1100" b="0" i="0" u="none" strike="noStrike">
                          <a:solidFill>
                            <a:srgbClr val="000000"/>
                          </a:solidFill>
                          <a:effectLst/>
                          <a:latin typeface="Calibri" panose="020F0502020204030204" pitchFamily="34" charset="0"/>
                        </a:rPr>
                        <a:t>40,330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3F4"/>
                    </a:solidFill>
                  </a:tcPr>
                </a:tc>
                <a:tc>
                  <a:txBody>
                    <a:bodyPr/>
                    <a:lstStyle/>
                    <a:p>
                      <a:pPr algn="r" fontAlgn="b"/>
                      <a:r>
                        <a:rPr lang="en-US" sz="11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3F4"/>
                    </a:solidFill>
                  </a:tcPr>
                </a:tc>
                <a:extLst>
                  <a:ext uri="{0D108BD9-81ED-4DB2-BD59-A6C34878D82A}">
                    <a16:rowId xmlns:a16="http://schemas.microsoft.com/office/drawing/2014/main" val="2672080459"/>
                  </a:ext>
                </a:extLst>
              </a:tr>
              <a:tr h="255432">
                <a:tc>
                  <a:txBody>
                    <a:bodyPr/>
                    <a:lstStyle/>
                    <a:p>
                      <a:pPr algn="l" fontAlgn="b"/>
                      <a:r>
                        <a:rPr lang="en-US" sz="1100" b="0" i="0" u="none" strike="noStrike">
                          <a:solidFill>
                            <a:srgbClr val="000000"/>
                          </a:solidFill>
                          <a:effectLst/>
                          <a:latin typeface="Calibri" panose="020F0502020204030204" pitchFamily="34" charset="0"/>
                        </a:rPr>
                        <a:t>Delridge</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CEEB3"/>
                    </a:solidFill>
                  </a:tcPr>
                </a:tc>
                <a:tc>
                  <a:txBody>
                    <a:bodyPr/>
                    <a:lstStyle/>
                    <a:p>
                      <a:pPr algn="r" fontAlgn="b"/>
                      <a:r>
                        <a:rPr lang="en-US" sz="1100" b="0" i="0" u="none" strike="noStrike">
                          <a:solidFill>
                            <a:srgbClr val="000000"/>
                          </a:solidFill>
                          <a:effectLst/>
                          <a:latin typeface="Calibri" panose="020F0502020204030204" pitchFamily="34" charset="0"/>
                        </a:rPr>
                        <a:t>31,095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CEEB3"/>
                    </a:solidFill>
                  </a:tcPr>
                </a:tc>
                <a:tc>
                  <a:txBody>
                    <a:bodyPr/>
                    <a:lstStyle/>
                    <a:p>
                      <a:pPr algn="r" fontAlgn="b"/>
                      <a:r>
                        <a:rPr lang="en-US" sz="11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CEEB3"/>
                    </a:solidFill>
                  </a:tcPr>
                </a:tc>
                <a:extLst>
                  <a:ext uri="{0D108BD9-81ED-4DB2-BD59-A6C34878D82A}">
                    <a16:rowId xmlns:a16="http://schemas.microsoft.com/office/drawing/2014/main" val="3920431171"/>
                  </a:ext>
                </a:extLst>
              </a:tr>
              <a:tr h="255432">
                <a:tc>
                  <a:txBody>
                    <a:bodyPr/>
                    <a:lstStyle/>
                    <a:p>
                      <a:pPr algn="l" fontAlgn="b"/>
                      <a:r>
                        <a:rPr lang="en-US" sz="1100" b="1" i="0" u="none" strike="noStrike">
                          <a:solidFill>
                            <a:srgbClr val="000000"/>
                          </a:solidFill>
                          <a:effectLst/>
                          <a:latin typeface="Calibri" panose="020F0502020204030204" pitchFamily="34" charset="0"/>
                        </a:rPr>
                        <a:t>Total</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1100" b="1" i="0" u="none" strike="noStrike">
                          <a:solidFill>
                            <a:srgbClr val="000000"/>
                          </a:solidFill>
                          <a:effectLst/>
                          <a:latin typeface="Calibri" panose="020F0502020204030204" pitchFamily="34" charset="0"/>
                        </a:rPr>
                        <a:t>641,001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1100" b="1" i="0" u="none" strike="noStrike" dirty="0">
                          <a:solidFill>
                            <a:srgbClr val="000000"/>
                          </a:solidFill>
                          <a:effectLst/>
                          <a:latin typeface="Calibri" panose="020F0502020204030204" pitchFamily="34" charset="0"/>
                        </a:rPr>
                        <a:t>100%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953373046"/>
                  </a:ext>
                </a:extLst>
              </a:tr>
            </a:tbl>
          </a:graphicData>
        </a:graphic>
      </p:graphicFrame>
      <p:sp>
        <p:nvSpPr>
          <p:cNvPr id="35" name="Left Brace 34"/>
          <p:cNvSpPr/>
          <p:nvPr/>
        </p:nvSpPr>
        <p:spPr>
          <a:xfrm>
            <a:off x="1309699" y="2730009"/>
            <a:ext cx="339805" cy="1204428"/>
          </a:xfrm>
          <a:prstGeom prst="leftBrace">
            <a:avLst/>
          </a:prstGeom>
        </p:spPr>
        <p:style>
          <a:lnRef idx="3">
            <a:schemeClr val="accent5"/>
          </a:lnRef>
          <a:fillRef idx="0">
            <a:schemeClr val="accent5"/>
          </a:fillRef>
          <a:effectRef idx="2">
            <a:schemeClr val="accent5"/>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a:p>
        </p:txBody>
      </p:sp>
      <p:sp>
        <p:nvSpPr>
          <p:cNvPr id="36" name="TextBox 35"/>
          <p:cNvSpPr txBox="1"/>
          <p:nvPr/>
        </p:nvSpPr>
        <p:spPr>
          <a:xfrm rot="16200000">
            <a:off x="236432" y="3093119"/>
            <a:ext cx="1624574" cy="307777"/>
          </a:xfrm>
          <a:prstGeom prst="rect">
            <a:avLst/>
          </a:prstGeom>
          <a:noFill/>
        </p:spPr>
        <p:txBody>
          <a:bodyPr wrap="square" rtlCol="0">
            <a:spAutoFit/>
          </a:bodyPr>
          <a:lstStyle/>
          <a:p>
            <a:r>
              <a:rPr lang="en-US" sz="1200" dirty="0"/>
              <a:t>North</a:t>
            </a:r>
            <a:r>
              <a:rPr lang="en-US" sz="1400" dirty="0"/>
              <a:t> Seattle Region</a:t>
            </a:r>
          </a:p>
        </p:txBody>
      </p:sp>
    </p:spTree>
    <p:extLst>
      <p:ext uri="{BB962C8B-B14F-4D97-AF65-F5344CB8AC3E}">
        <p14:creationId xmlns:p14="http://schemas.microsoft.com/office/powerpoint/2010/main" val="635982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 y="6488668"/>
            <a:ext cx="8565161" cy="369332"/>
          </a:xfrm>
          <a:prstGeom prst="rect">
            <a:avLst/>
          </a:prstGeom>
          <a:noFill/>
        </p:spPr>
        <p:txBody>
          <a:bodyPr wrap="square" rtlCol="0" anchor="b">
            <a:spAutoFit/>
          </a:bodyPr>
          <a:lstStyle/>
          <a:p>
            <a:r>
              <a:rPr lang="en-US" sz="900" b="1" dirty="0"/>
              <a:t>Data Shown by: </a:t>
            </a:r>
            <a:r>
              <a:rPr lang="en-US" sz="900" dirty="0"/>
              <a:t>Health Reporting Area (geographic definition used by Public Health)</a:t>
            </a:r>
            <a:endParaRPr lang="en-US" sz="900" b="1" dirty="0"/>
          </a:p>
          <a:p>
            <a:r>
              <a:rPr lang="en-US" sz="900" b="1" dirty="0"/>
              <a:t>Data Sources: </a:t>
            </a:r>
            <a:r>
              <a:rPr lang="en-US" sz="900" dirty="0"/>
              <a:t>Revised 2001–2009; 2011 - 2015: Washington State Office of Financial Management, Forecasting Division, single year intercensal estimates 2001-2009; 2011 - 2015.</a:t>
            </a:r>
          </a:p>
        </p:txBody>
      </p:sp>
      <p:sp>
        <p:nvSpPr>
          <p:cNvPr id="7" name="Title 1"/>
          <p:cNvSpPr txBox="1">
            <a:spLocks/>
          </p:cNvSpPr>
          <p:nvPr/>
        </p:nvSpPr>
        <p:spPr>
          <a:xfrm>
            <a:off x="-1" y="0"/>
            <a:ext cx="12192001" cy="104862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uFill>
                  <a:solidFill>
                    <a:srgbClr val="0070C0"/>
                  </a:solidFill>
                </a:uFill>
                <a:latin typeface="+mn-lt"/>
              </a:rPr>
              <a:t>Communities of color make up 35% of the Seattle population.  </a:t>
            </a:r>
          </a:p>
          <a:p>
            <a:pPr algn="ctr"/>
            <a:r>
              <a:rPr lang="EN-US" sz="2000" dirty="0">
                <a:uFill>
                  <a:solidFill>
                    <a:srgbClr val="0070C0"/>
                  </a:solidFill>
                </a:uFill>
                <a:latin typeface="+mn-lt"/>
              </a:rPr>
              <a:t>Within this 35%, one-third live in the North Seattle Region. Asians, followed </a:t>
            </a:r>
          </a:p>
          <a:p>
            <a:pPr algn="ctr"/>
            <a:r>
              <a:rPr lang="EN-US" sz="2000" dirty="0">
                <a:uFill>
                  <a:solidFill>
                    <a:srgbClr val="0070C0"/>
                  </a:solidFill>
                </a:uFill>
                <a:latin typeface="+mn-lt"/>
              </a:rPr>
              <a:t>by Hispanic/Latinos, make up the largest communities of color in this region.</a:t>
            </a:r>
          </a:p>
        </p:txBody>
      </p:sp>
      <p:sp>
        <p:nvSpPr>
          <p:cNvPr id="9" name="TextBox 8"/>
          <p:cNvSpPr txBox="1"/>
          <p:nvPr/>
        </p:nvSpPr>
        <p:spPr>
          <a:xfrm>
            <a:off x="11339648" y="6488668"/>
            <a:ext cx="852352" cy="369332"/>
          </a:xfrm>
          <a:prstGeom prst="rect">
            <a:avLst/>
          </a:prstGeom>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r>
              <a:rPr lang="en-US" dirty="0"/>
              <a:t>4</a:t>
            </a:r>
            <a:endParaRPr lang="EN-US" dirty="0"/>
          </a:p>
        </p:txBody>
      </p:sp>
      <p:graphicFrame>
        <p:nvGraphicFramePr>
          <p:cNvPr id="13" name="Chart 12">
            <a:extLst>
              <a:ext uri="{FF2B5EF4-FFF2-40B4-BE49-F238E27FC236}">
                <a16:creationId xmlns:a16="http://schemas.microsoft.com/office/drawing/2014/main" id="{7871088C-67D0-4A62-A364-41AEB69155A4}"/>
              </a:ext>
            </a:extLst>
          </p:cNvPr>
          <p:cNvGraphicFramePr>
            <a:graphicFrameLocks/>
          </p:cNvGraphicFramePr>
          <p:nvPr>
            <p:extLst>
              <p:ext uri="{D42A27DB-BD31-4B8C-83A1-F6EECF244321}">
                <p14:modId xmlns:p14="http://schemas.microsoft.com/office/powerpoint/2010/main" val="3577620091"/>
              </p:ext>
            </p:extLst>
          </p:nvPr>
        </p:nvGraphicFramePr>
        <p:xfrm>
          <a:off x="217024" y="342900"/>
          <a:ext cx="11756571" cy="6199852"/>
        </p:xfrm>
        <a:graphic>
          <a:graphicData uri="http://schemas.openxmlformats.org/drawingml/2006/chart">
            <c:chart xmlns:c="http://schemas.openxmlformats.org/drawingml/2006/chart" xmlns:r="http://schemas.openxmlformats.org/officeDocument/2006/relationships" r:id="rId2"/>
          </a:graphicData>
        </a:graphic>
      </p:graphicFrame>
      <p:pic>
        <p:nvPicPr>
          <p:cNvPr id="2" name="Picture 1"/>
          <p:cNvPicPr>
            <a:picLocks noChangeAspect="1"/>
          </p:cNvPicPr>
          <p:nvPr/>
        </p:nvPicPr>
        <p:blipFill rotWithShape="1">
          <a:blip r:embed="rId3"/>
          <a:srcRect l="1389" t="7095" r="2665" b="9825"/>
          <a:stretch/>
        </p:blipFill>
        <p:spPr>
          <a:xfrm>
            <a:off x="1486674" y="1136237"/>
            <a:ext cx="4540899" cy="683304"/>
          </a:xfrm>
          <a:prstGeom prst="rect">
            <a:avLst/>
          </a:prstGeom>
          <a:ln>
            <a:solidFill>
              <a:schemeClr val="tx1"/>
            </a:solidFill>
          </a:ln>
        </p:spPr>
      </p:pic>
      <p:sp>
        <p:nvSpPr>
          <p:cNvPr id="3" name="TextBox 2"/>
          <p:cNvSpPr txBox="1"/>
          <p:nvPr/>
        </p:nvSpPr>
        <p:spPr>
          <a:xfrm>
            <a:off x="1486674" y="857990"/>
            <a:ext cx="4540899" cy="276999"/>
          </a:xfrm>
          <a:prstGeom prst="rect">
            <a:avLst/>
          </a:prstGeom>
          <a:solidFill>
            <a:schemeClr val="bg1"/>
          </a:solidFill>
          <a:ln>
            <a:solidFill>
              <a:schemeClr val="tx1"/>
            </a:solidFill>
          </a:ln>
        </p:spPr>
        <p:txBody>
          <a:bodyPr wrap="square" rtlCol="0">
            <a:spAutoFit/>
          </a:bodyPr>
          <a:lstStyle/>
          <a:p>
            <a:pPr algn="ctr"/>
            <a:r>
              <a:rPr lang="en-US" sz="1200" b="1" dirty="0"/>
              <a:t>Race/Ethnicity</a:t>
            </a:r>
          </a:p>
        </p:txBody>
      </p:sp>
    </p:spTree>
    <p:extLst>
      <p:ext uri="{BB962C8B-B14F-4D97-AF65-F5344CB8AC3E}">
        <p14:creationId xmlns:p14="http://schemas.microsoft.com/office/powerpoint/2010/main" val="3418183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14" name="Rectangle 13"/>
          <p:cNvSpPr/>
          <p:nvPr/>
        </p:nvSpPr>
        <p:spPr>
          <a:xfrm>
            <a:off x="11409028" y="1665944"/>
            <a:ext cx="398356" cy="319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7"/>
          <p:cNvSpPr txBox="1"/>
          <p:nvPr/>
        </p:nvSpPr>
        <p:spPr>
          <a:xfrm>
            <a:off x="0" y="6488668"/>
            <a:ext cx="8581938" cy="369332"/>
          </a:xfrm>
          <a:prstGeom prst="rect">
            <a:avLst/>
          </a:prstGeom>
          <a:noFill/>
        </p:spPr>
        <p:txBody>
          <a:bodyPr wrap="square" rtlCol="0" anchor="b">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900" b="1" dirty="0"/>
              <a:t>Data Shown by: </a:t>
            </a:r>
            <a:r>
              <a:rPr lang="en-US" sz="900" dirty="0"/>
              <a:t>Health Reporting Area (geographic definition used by Public Health)</a:t>
            </a:r>
            <a:endParaRPr lang="en-US" sz="900" b="1" dirty="0"/>
          </a:p>
          <a:p>
            <a:r>
              <a:rPr lang="en-US" sz="900" b="1" dirty="0"/>
              <a:t>Data Sources: </a:t>
            </a:r>
            <a:r>
              <a:rPr lang="en-US" sz="900" dirty="0"/>
              <a:t>Revised 2001–2009; 2011 - 2015: Washington State Office of Financial Management, Forecasting Division, single year intercensal estimates 2001-2009; 2011 - 2015.</a:t>
            </a:r>
          </a:p>
        </p:txBody>
      </p:sp>
      <p:sp>
        <p:nvSpPr>
          <p:cNvPr id="15" name="TextBox 14"/>
          <p:cNvSpPr txBox="1"/>
          <p:nvPr/>
        </p:nvSpPr>
        <p:spPr>
          <a:xfrm>
            <a:off x="11339648" y="6488668"/>
            <a:ext cx="852352" cy="369332"/>
          </a:xfrm>
          <a:prstGeom prst="rect">
            <a:avLst/>
          </a:prstGeom>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r>
              <a:rPr lang="en-US" dirty="0"/>
              <a:t>5</a:t>
            </a:r>
            <a:endParaRPr lang="EN-US" dirty="0"/>
          </a:p>
        </p:txBody>
      </p:sp>
      <p:sp>
        <p:nvSpPr>
          <p:cNvPr id="18" name="Title 1"/>
          <p:cNvSpPr txBox="1">
            <a:spLocks/>
          </p:cNvSpPr>
          <p:nvPr/>
        </p:nvSpPr>
        <p:spPr>
          <a:xfrm>
            <a:off x="-1" y="0"/>
            <a:ext cx="12192001" cy="104862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uFill>
                  <a:solidFill>
                    <a:srgbClr val="0070C0"/>
                  </a:solidFill>
                </a:uFill>
                <a:latin typeface="+mn-lt"/>
              </a:rPr>
              <a:t>In Seattle, the Northeast HRA contains the largest population as well as the </a:t>
            </a:r>
            <a:endParaRPr lang="en-US" sz="2400" dirty="0">
              <a:uFill>
                <a:solidFill>
                  <a:srgbClr val="0070C0"/>
                </a:solidFill>
              </a:uFill>
              <a:latin typeface="+mn-lt"/>
            </a:endParaRPr>
          </a:p>
          <a:p>
            <a:pPr algn="ctr"/>
            <a:r>
              <a:rPr lang="EN-US" sz="2400" dirty="0">
                <a:uFill>
                  <a:solidFill>
                    <a:srgbClr val="0070C0"/>
                  </a:solidFill>
                </a:uFill>
                <a:latin typeface="+mn-lt"/>
              </a:rPr>
              <a:t>largest population of residents between the ages of 15-24 </a:t>
            </a:r>
          </a:p>
          <a:p>
            <a:pPr algn="ctr"/>
            <a:r>
              <a:rPr lang="EN-US" sz="2400" dirty="0">
                <a:uFill>
                  <a:solidFill>
                    <a:srgbClr val="0070C0"/>
                  </a:solidFill>
                </a:uFill>
                <a:latin typeface="+mn-lt"/>
              </a:rPr>
              <a:t>(due to college-aged students attending the University of Washington). </a:t>
            </a:r>
          </a:p>
        </p:txBody>
      </p:sp>
      <p:graphicFrame>
        <p:nvGraphicFramePr>
          <p:cNvPr id="13" name="Chart 12">
            <a:extLst>
              <a:ext uri="{FF2B5EF4-FFF2-40B4-BE49-F238E27FC236}">
                <a16:creationId xmlns:a16="http://schemas.microsoft.com/office/drawing/2014/main" id="{DC608F1F-669A-427A-BCE2-6E642E7E553D}"/>
              </a:ext>
            </a:extLst>
          </p:cNvPr>
          <p:cNvGraphicFramePr>
            <a:graphicFrameLocks/>
          </p:cNvGraphicFramePr>
          <p:nvPr>
            <p:extLst>
              <p:ext uri="{D42A27DB-BD31-4B8C-83A1-F6EECF244321}">
                <p14:modId xmlns:p14="http://schemas.microsoft.com/office/powerpoint/2010/main" val="419710628"/>
              </p:ext>
            </p:extLst>
          </p:nvPr>
        </p:nvGraphicFramePr>
        <p:xfrm>
          <a:off x="407260" y="361948"/>
          <a:ext cx="11358564" cy="649605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7387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pic>
        <p:nvPicPr>
          <p:cNvPr id="6" name="Picture 5"/>
          <p:cNvPicPr>
            <a:picLocks noChangeAspect="1"/>
          </p:cNvPicPr>
          <p:nvPr/>
        </p:nvPicPr>
        <p:blipFill>
          <a:blip r:embed="rId2"/>
          <a:stretch>
            <a:fillRect/>
          </a:stretch>
        </p:blipFill>
        <p:spPr>
          <a:xfrm>
            <a:off x="1881631" y="1153067"/>
            <a:ext cx="10212260" cy="5696453"/>
          </a:xfrm>
          <a:prstGeom prst="rect">
            <a:avLst/>
          </a:prstGeom>
        </p:spPr>
      </p:pic>
      <p:pic>
        <p:nvPicPr>
          <p:cNvPr id="9" name="Picture 8"/>
          <p:cNvPicPr/>
          <p:nvPr/>
        </p:nvPicPr>
        <p:blipFill rotWithShape="1">
          <a:blip r:embed="rId3"/>
          <a:srcRect l="4974" r="10127"/>
          <a:stretch/>
        </p:blipFill>
        <p:spPr bwMode="auto">
          <a:xfrm>
            <a:off x="98109" y="2333954"/>
            <a:ext cx="1355575" cy="2034039"/>
          </a:xfrm>
          <a:prstGeom prst="rect">
            <a:avLst/>
          </a:prstGeom>
          <a:ln>
            <a:solidFill>
              <a:schemeClr val="tx1"/>
            </a:solidFill>
          </a:ln>
          <a:extLst>
            <a:ext uri="{53640926-AAD7-44D8-BBD7-CCE9431645EC}">
              <a14:shadowObscured xmlns:a14="http://schemas.microsoft.com/office/drawing/2010/main"/>
            </a:ext>
          </a:extLst>
        </p:spPr>
      </p:pic>
      <p:sp>
        <p:nvSpPr>
          <p:cNvPr id="11" name="Title 1"/>
          <p:cNvSpPr txBox="1">
            <a:spLocks/>
          </p:cNvSpPr>
          <p:nvPr/>
        </p:nvSpPr>
        <p:spPr>
          <a:xfrm>
            <a:off x="0" y="0"/>
            <a:ext cx="12192000" cy="107308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uFill>
                  <a:solidFill>
                    <a:srgbClr val="0070C0"/>
                  </a:solidFill>
                </a:uFill>
                <a:latin typeface="+mn-lt"/>
              </a:rPr>
              <a:t>Neighborhoods in the northern most part of Seattle—Bitter Lake, Cedar Park, </a:t>
            </a:r>
          </a:p>
          <a:p>
            <a:pPr algn="ctr"/>
            <a:r>
              <a:rPr lang="en-US" sz="2400" dirty="0">
                <a:uFill>
                  <a:solidFill>
                    <a:srgbClr val="0070C0"/>
                  </a:solidFill>
                </a:uFill>
                <a:latin typeface="+mn-lt"/>
              </a:rPr>
              <a:t>and areas around Northgate and Lake City—have sizable Asian, </a:t>
            </a:r>
          </a:p>
          <a:p>
            <a:pPr algn="ctr"/>
            <a:r>
              <a:rPr lang="en-US" sz="2400" dirty="0">
                <a:uFill>
                  <a:solidFill>
                    <a:srgbClr val="0070C0"/>
                  </a:solidFill>
                </a:uFill>
                <a:latin typeface="+mn-lt"/>
              </a:rPr>
              <a:t>Black/African American, and Hispanic/Latino populations.</a:t>
            </a:r>
            <a:endParaRPr lang="EN-US" sz="2800" dirty="0">
              <a:uFill>
                <a:solidFill>
                  <a:srgbClr val="0070C0"/>
                </a:solidFill>
              </a:uFill>
              <a:latin typeface="+mn-lt"/>
            </a:endParaRPr>
          </a:p>
        </p:txBody>
      </p:sp>
      <p:sp>
        <p:nvSpPr>
          <p:cNvPr id="12" name="TextBox 11"/>
          <p:cNvSpPr txBox="1"/>
          <p:nvPr/>
        </p:nvSpPr>
        <p:spPr>
          <a:xfrm>
            <a:off x="11339648" y="6488668"/>
            <a:ext cx="852352" cy="369332"/>
          </a:xfrm>
          <a:prstGeom prst="rect">
            <a:avLst/>
          </a:prstGeom>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r>
              <a:rPr lang="EN-US" dirty="0"/>
              <a:t>6</a:t>
            </a:r>
          </a:p>
        </p:txBody>
      </p:sp>
      <p:sp>
        <p:nvSpPr>
          <p:cNvPr id="8" name="TextBox 7"/>
          <p:cNvSpPr txBox="1"/>
          <p:nvPr/>
        </p:nvSpPr>
        <p:spPr>
          <a:xfrm>
            <a:off x="0" y="6488668"/>
            <a:ext cx="3856026" cy="369332"/>
          </a:xfrm>
          <a:prstGeom prst="rect">
            <a:avLst/>
          </a:prstGeom>
          <a:noFill/>
        </p:spPr>
        <p:txBody>
          <a:bodyPr wrap="square" rtlCol="0">
            <a:spAutoFit/>
          </a:bodyPr>
          <a:lstStyle/>
          <a:p>
            <a:r>
              <a:rPr lang="en-US" sz="900" b="1" dirty="0"/>
              <a:t>Data Shown By: </a:t>
            </a:r>
            <a:r>
              <a:rPr lang="en-US" sz="900" dirty="0"/>
              <a:t>Census Tract</a:t>
            </a:r>
            <a:endParaRPr lang="en-US" sz="900" b="1" dirty="0"/>
          </a:p>
          <a:p>
            <a:r>
              <a:rPr lang="en-US" sz="900" b="1" dirty="0"/>
              <a:t>Data Source: </a:t>
            </a:r>
            <a:r>
              <a:rPr lang="en-US" sz="900" dirty="0"/>
              <a:t>US Census Bureau, 2010</a:t>
            </a:r>
          </a:p>
        </p:txBody>
      </p:sp>
      <p:sp>
        <p:nvSpPr>
          <p:cNvPr id="10" name="TextBox 9"/>
          <p:cNvSpPr txBox="1"/>
          <p:nvPr/>
        </p:nvSpPr>
        <p:spPr>
          <a:xfrm>
            <a:off x="98109" y="1825625"/>
            <a:ext cx="1355575" cy="430887"/>
          </a:xfrm>
          <a:prstGeom prst="rect">
            <a:avLst/>
          </a:prstGeom>
          <a:solidFill>
            <a:schemeClr val="bg1"/>
          </a:solidFill>
          <a:ln>
            <a:solidFill>
              <a:schemeClr val="tx1"/>
            </a:solidFill>
          </a:ln>
        </p:spPr>
        <p:txBody>
          <a:bodyPr wrap="square" rtlCol="0">
            <a:spAutoFit/>
          </a:bodyPr>
          <a:lstStyle/>
          <a:p>
            <a:pPr algn="ctr"/>
            <a:r>
              <a:rPr lang="en-US" sz="1100" b="1" dirty="0"/>
              <a:t>Percent of the Population</a:t>
            </a:r>
            <a:endParaRPr lang="en-US" sz="1100" dirty="0"/>
          </a:p>
        </p:txBody>
      </p:sp>
    </p:spTree>
    <p:extLst>
      <p:ext uri="{BB962C8B-B14F-4D97-AF65-F5344CB8AC3E}">
        <p14:creationId xmlns:p14="http://schemas.microsoft.com/office/powerpoint/2010/main" val="3603917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p:cNvSpPr txBox="1">
            <a:spLocks/>
          </p:cNvSpPr>
          <p:nvPr/>
        </p:nvSpPr>
        <p:spPr>
          <a:xfrm>
            <a:off x="0" y="0"/>
            <a:ext cx="4311678" cy="205740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uFill>
                  <a:solidFill>
                    <a:srgbClr val="0070C0"/>
                  </a:solidFill>
                </a:uFill>
                <a:latin typeface="+mn-lt"/>
              </a:rPr>
              <a:t>Neighborhoods in the northernmost part of Seattle—</a:t>
            </a:r>
          </a:p>
          <a:p>
            <a:pPr algn="ctr"/>
            <a:r>
              <a:rPr lang="EN-US" sz="2400" dirty="0">
                <a:uFill>
                  <a:solidFill>
                    <a:srgbClr val="0070C0"/>
                  </a:solidFill>
                </a:uFill>
                <a:latin typeface="+mn-lt"/>
              </a:rPr>
              <a:t>Bitter Lake, Cedar Park, and areas around Northgate and Lake City—have high concentrations of foreign-born populations.</a:t>
            </a:r>
            <a:endParaRPr lang="EN-US" sz="2800" dirty="0">
              <a:uFill>
                <a:solidFill>
                  <a:srgbClr val="0070C0"/>
                </a:solidFill>
              </a:uFill>
              <a:latin typeface="+mn-lt"/>
            </a:endParaRPr>
          </a:p>
        </p:txBody>
      </p:sp>
      <p:sp>
        <p:nvSpPr>
          <p:cNvPr id="8" name="TextBox 7"/>
          <p:cNvSpPr txBox="1"/>
          <p:nvPr/>
        </p:nvSpPr>
        <p:spPr>
          <a:xfrm>
            <a:off x="0" y="6488668"/>
            <a:ext cx="3856026" cy="369332"/>
          </a:xfrm>
          <a:prstGeom prst="rect">
            <a:avLst/>
          </a:prstGeom>
          <a:noFill/>
        </p:spPr>
        <p:txBody>
          <a:bodyPr wrap="square" rtlCol="0">
            <a:spAutoFit/>
          </a:bodyPr>
          <a:lstStyle/>
          <a:p>
            <a:r>
              <a:rPr lang="en-US" sz="900" b="1" dirty="0"/>
              <a:t>Data Shown By: </a:t>
            </a:r>
            <a:r>
              <a:rPr lang="en-US" sz="900" dirty="0"/>
              <a:t>Census Tract</a:t>
            </a:r>
            <a:endParaRPr lang="en-US" sz="900" b="1" dirty="0"/>
          </a:p>
          <a:p>
            <a:r>
              <a:rPr lang="en-US" sz="900" b="1" dirty="0"/>
              <a:t>Data Source: </a:t>
            </a:r>
            <a:r>
              <a:rPr lang="en-US" sz="900" dirty="0"/>
              <a:t>American Community Survey, 5-year Series 2009-2013</a:t>
            </a:r>
          </a:p>
        </p:txBody>
      </p:sp>
      <p:sp>
        <p:nvSpPr>
          <p:cNvPr id="9" name="TextBox 8"/>
          <p:cNvSpPr txBox="1"/>
          <p:nvPr/>
        </p:nvSpPr>
        <p:spPr>
          <a:xfrm>
            <a:off x="11339648" y="6488668"/>
            <a:ext cx="852352" cy="369332"/>
          </a:xfrm>
          <a:prstGeom prst="rect">
            <a:avLst/>
          </a:prstGeom>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r>
              <a:rPr lang="en-US" dirty="0"/>
              <a:t>7</a:t>
            </a:r>
            <a:endParaRPr lang="EN-US" dirty="0"/>
          </a:p>
        </p:txBody>
      </p:sp>
      <p:sp>
        <p:nvSpPr>
          <p:cNvPr id="10" name="TextBox 9"/>
          <p:cNvSpPr txBox="1"/>
          <p:nvPr/>
        </p:nvSpPr>
        <p:spPr>
          <a:xfrm>
            <a:off x="858416" y="2362200"/>
            <a:ext cx="2306240" cy="430887"/>
          </a:xfrm>
          <a:prstGeom prst="rect">
            <a:avLst/>
          </a:prstGeom>
          <a:noFill/>
          <a:ln>
            <a:solidFill>
              <a:schemeClr val="tx1"/>
            </a:solidFill>
          </a:ln>
        </p:spPr>
        <p:txBody>
          <a:bodyPr wrap="square" rtlCol="0">
            <a:spAutoFit/>
          </a:bodyPr>
          <a:lstStyle/>
          <a:p>
            <a:pPr algn="ctr"/>
            <a:r>
              <a:rPr lang="en-US" sz="1100" b="1" dirty="0"/>
              <a:t>Percent of the Population </a:t>
            </a:r>
          </a:p>
          <a:p>
            <a:pPr algn="ctr"/>
            <a:r>
              <a:rPr lang="en-US" sz="1100" b="1" dirty="0"/>
              <a:t>that is Foreign Born</a:t>
            </a:r>
            <a:endParaRPr lang="en-US" sz="1100" dirty="0"/>
          </a:p>
        </p:txBody>
      </p:sp>
      <p:sp>
        <p:nvSpPr>
          <p:cNvPr id="11" name="TextBox 10"/>
          <p:cNvSpPr txBox="1"/>
          <p:nvPr/>
        </p:nvSpPr>
        <p:spPr>
          <a:xfrm>
            <a:off x="1776355" y="3290730"/>
            <a:ext cx="709128" cy="307777"/>
          </a:xfrm>
          <a:prstGeom prst="rect">
            <a:avLst/>
          </a:prstGeom>
          <a:noFill/>
        </p:spPr>
        <p:txBody>
          <a:bodyPr wrap="square" rtlCol="0">
            <a:spAutoFit/>
          </a:bodyPr>
          <a:lstStyle/>
          <a:p>
            <a:r>
              <a:rPr lang="en-US" sz="1400" dirty="0"/>
              <a:t>&gt;31%</a:t>
            </a:r>
          </a:p>
        </p:txBody>
      </p:sp>
      <p:sp>
        <p:nvSpPr>
          <p:cNvPr id="12" name="TextBox 11"/>
          <p:cNvSpPr txBox="1"/>
          <p:nvPr/>
        </p:nvSpPr>
        <p:spPr>
          <a:xfrm>
            <a:off x="1776355" y="4141319"/>
            <a:ext cx="709128" cy="307777"/>
          </a:xfrm>
          <a:prstGeom prst="rect">
            <a:avLst/>
          </a:prstGeom>
          <a:noFill/>
        </p:spPr>
        <p:txBody>
          <a:bodyPr wrap="square" rtlCol="0">
            <a:spAutoFit/>
          </a:bodyPr>
          <a:lstStyle/>
          <a:p>
            <a:r>
              <a:rPr lang="en-US" sz="1400" dirty="0"/>
              <a:t>20%</a:t>
            </a:r>
          </a:p>
        </p:txBody>
      </p:sp>
      <p:sp>
        <p:nvSpPr>
          <p:cNvPr id="13" name="TextBox 12"/>
          <p:cNvSpPr txBox="1"/>
          <p:nvPr/>
        </p:nvSpPr>
        <p:spPr>
          <a:xfrm>
            <a:off x="1776355" y="5022728"/>
            <a:ext cx="601281" cy="307777"/>
          </a:xfrm>
          <a:prstGeom prst="rect">
            <a:avLst/>
          </a:prstGeom>
          <a:noFill/>
        </p:spPr>
        <p:txBody>
          <a:bodyPr wrap="square" rtlCol="0">
            <a:spAutoFit/>
          </a:bodyPr>
          <a:lstStyle/>
          <a:p>
            <a:r>
              <a:rPr lang="en-US" sz="1400" dirty="0"/>
              <a:t>&lt;10%</a:t>
            </a:r>
          </a:p>
        </p:txBody>
      </p:sp>
      <p:pic>
        <p:nvPicPr>
          <p:cNvPr id="2" name="Picture 1"/>
          <p:cNvPicPr>
            <a:picLocks noChangeAspect="1"/>
          </p:cNvPicPr>
          <p:nvPr/>
        </p:nvPicPr>
        <p:blipFill>
          <a:blip r:embed="rId2"/>
          <a:stretch>
            <a:fillRect/>
          </a:stretch>
        </p:blipFill>
        <p:spPr>
          <a:xfrm>
            <a:off x="4311678" y="346163"/>
            <a:ext cx="7562857" cy="5685338"/>
          </a:xfrm>
          <a:prstGeom prst="rect">
            <a:avLst/>
          </a:prstGeom>
          <a:ln>
            <a:solidFill>
              <a:schemeClr val="tx1"/>
            </a:solidFill>
          </a:ln>
        </p:spPr>
      </p:pic>
      <p:sp>
        <p:nvSpPr>
          <p:cNvPr id="3" name="Rectangle 2"/>
          <p:cNvSpPr/>
          <p:nvPr/>
        </p:nvSpPr>
        <p:spPr>
          <a:xfrm>
            <a:off x="4402667" y="428978"/>
            <a:ext cx="474133" cy="1128889"/>
          </a:xfrm>
          <a:prstGeom prst="rect">
            <a:avLst/>
          </a:prstGeom>
          <a:solidFill>
            <a:srgbClr val="CC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p:nvPr/>
        </p:nvPicPr>
        <p:blipFill rotWithShape="1">
          <a:blip r:embed="rId3"/>
          <a:srcRect l="12570" t="3160" r="9890" b="5456"/>
          <a:stretch/>
        </p:blipFill>
        <p:spPr>
          <a:xfrm>
            <a:off x="1266738" y="3380762"/>
            <a:ext cx="509617" cy="1949743"/>
          </a:xfrm>
          <a:prstGeom prst="rect">
            <a:avLst/>
          </a:prstGeom>
        </p:spPr>
      </p:pic>
      <p:pic>
        <p:nvPicPr>
          <p:cNvPr id="5" name="Picture 4"/>
          <p:cNvPicPr>
            <a:picLocks noChangeAspect="1"/>
          </p:cNvPicPr>
          <p:nvPr/>
        </p:nvPicPr>
        <p:blipFill>
          <a:blip r:embed="rId4"/>
          <a:stretch>
            <a:fillRect/>
          </a:stretch>
        </p:blipFill>
        <p:spPr>
          <a:xfrm>
            <a:off x="858416" y="2905125"/>
            <a:ext cx="2306240" cy="2982674"/>
          </a:xfrm>
          <a:prstGeom prst="rect">
            <a:avLst/>
          </a:prstGeom>
          <a:ln>
            <a:solidFill>
              <a:schemeClr val="tx1"/>
            </a:solidFill>
          </a:ln>
        </p:spPr>
      </p:pic>
      <p:pic>
        <p:nvPicPr>
          <p:cNvPr id="4" name="Picture 3"/>
          <p:cNvPicPr>
            <a:picLocks noChangeAspect="1"/>
          </p:cNvPicPr>
          <p:nvPr/>
        </p:nvPicPr>
        <p:blipFill>
          <a:blip r:embed="rId5"/>
          <a:stretch>
            <a:fillRect/>
          </a:stretch>
        </p:blipFill>
        <p:spPr>
          <a:xfrm>
            <a:off x="9018328" y="5417561"/>
            <a:ext cx="276225" cy="352425"/>
          </a:xfrm>
          <a:prstGeom prst="rect">
            <a:avLst/>
          </a:prstGeom>
        </p:spPr>
      </p:pic>
      <p:pic>
        <p:nvPicPr>
          <p:cNvPr id="14" name="Picture 13"/>
          <p:cNvPicPr>
            <a:picLocks noChangeAspect="1"/>
          </p:cNvPicPr>
          <p:nvPr/>
        </p:nvPicPr>
        <p:blipFill rotWithShape="1">
          <a:blip r:embed="rId6"/>
          <a:srcRect l="5698" t="31340" r="20950" b="58193"/>
          <a:stretch/>
        </p:blipFill>
        <p:spPr>
          <a:xfrm>
            <a:off x="858416" y="5972175"/>
            <a:ext cx="2306240" cy="330850"/>
          </a:xfrm>
          <a:prstGeom prst="rect">
            <a:avLst/>
          </a:prstGeom>
          <a:ln>
            <a:solidFill>
              <a:schemeClr val="tx1"/>
            </a:solidFill>
          </a:ln>
        </p:spPr>
      </p:pic>
    </p:spTree>
    <p:extLst>
      <p:ext uri="{BB962C8B-B14F-4D97-AF65-F5344CB8AC3E}">
        <p14:creationId xmlns:p14="http://schemas.microsoft.com/office/powerpoint/2010/main" val="1075860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6488668"/>
            <a:ext cx="3856026" cy="369332"/>
          </a:xfrm>
          <a:prstGeom prst="rect">
            <a:avLst/>
          </a:prstGeom>
          <a:noFill/>
        </p:spPr>
        <p:txBody>
          <a:bodyPr wrap="square" rtlCol="0">
            <a:spAutoFit/>
          </a:bodyPr>
          <a:lstStyle/>
          <a:p>
            <a:r>
              <a:rPr lang="en-US" sz="900" b="1" dirty="0"/>
              <a:t>Data Shown By: </a:t>
            </a:r>
            <a:r>
              <a:rPr lang="en-US" sz="900" dirty="0"/>
              <a:t>Seattle Neighborhoods</a:t>
            </a:r>
            <a:endParaRPr lang="en-US" sz="900" b="1" dirty="0"/>
          </a:p>
          <a:p>
            <a:r>
              <a:rPr lang="en-US" sz="900" b="1" dirty="0"/>
              <a:t>Data Source: </a:t>
            </a:r>
            <a:r>
              <a:rPr lang="en-US" sz="900" dirty="0"/>
              <a:t>City of Seattle Customer Service Bureau</a:t>
            </a:r>
          </a:p>
        </p:txBody>
      </p:sp>
      <p:sp>
        <p:nvSpPr>
          <p:cNvPr id="11" name="Title 1"/>
          <p:cNvSpPr txBox="1">
            <a:spLocks/>
          </p:cNvSpPr>
          <p:nvPr/>
        </p:nvSpPr>
        <p:spPr>
          <a:xfrm>
            <a:off x="-2" y="0"/>
            <a:ext cx="4839293" cy="112913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uFill>
                  <a:solidFill>
                    <a:srgbClr val="0070C0"/>
                  </a:solidFill>
                </a:uFill>
                <a:latin typeface="+mn-lt"/>
              </a:rPr>
              <a:t>Between January 2015 and September 2016,  the City of Seattle Customer Service Bureau received:</a:t>
            </a:r>
          </a:p>
        </p:txBody>
      </p:sp>
      <p:sp>
        <p:nvSpPr>
          <p:cNvPr id="10" name="TextBox 9"/>
          <p:cNvSpPr txBox="1"/>
          <p:nvPr/>
        </p:nvSpPr>
        <p:spPr>
          <a:xfrm>
            <a:off x="11339648" y="6488668"/>
            <a:ext cx="852352" cy="369332"/>
          </a:xfrm>
          <a:prstGeom prst="rect">
            <a:avLst/>
          </a:prstGeom>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ctr"/>
            <a:r>
              <a:rPr lang="en-US" dirty="0"/>
              <a:t>8</a:t>
            </a:r>
            <a:endParaRPr lang="EN-US" dirty="0"/>
          </a:p>
        </p:txBody>
      </p:sp>
      <p:sp>
        <p:nvSpPr>
          <p:cNvPr id="12" name="Title 1"/>
          <p:cNvSpPr txBox="1">
            <a:spLocks/>
          </p:cNvSpPr>
          <p:nvPr/>
        </p:nvSpPr>
        <p:spPr>
          <a:xfrm>
            <a:off x="0" y="1163142"/>
            <a:ext cx="4839292" cy="104987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5EEA"/>
                </a:solidFill>
                <a:uFill>
                  <a:solidFill>
                    <a:srgbClr val="0070C0"/>
                  </a:solidFill>
                </a:uFill>
                <a:latin typeface="+mn-lt"/>
              </a:rPr>
              <a:t>169</a:t>
            </a:r>
            <a:r>
              <a:rPr lang="en-US" sz="2400" dirty="0">
                <a:uFill>
                  <a:solidFill>
                    <a:srgbClr val="0070C0"/>
                  </a:solidFill>
                </a:uFill>
                <a:latin typeface="+mn-lt"/>
              </a:rPr>
              <a:t> service requests regarding discarded needles in the </a:t>
            </a:r>
          </a:p>
          <a:p>
            <a:pPr algn="ctr"/>
            <a:r>
              <a:rPr lang="en-US" sz="2400" dirty="0">
                <a:uFill>
                  <a:solidFill>
                    <a:srgbClr val="0070C0"/>
                  </a:solidFill>
                </a:uFill>
                <a:latin typeface="+mn-lt"/>
              </a:rPr>
              <a:t>North Seattle Region. </a:t>
            </a:r>
          </a:p>
        </p:txBody>
      </p:sp>
      <p:sp>
        <p:nvSpPr>
          <p:cNvPr id="13" name="Title 1"/>
          <p:cNvSpPr txBox="1">
            <a:spLocks/>
          </p:cNvSpPr>
          <p:nvPr/>
        </p:nvSpPr>
        <p:spPr>
          <a:xfrm>
            <a:off x="-2" y="2276670"/>
            <a:ext cx="4839293" cy="101537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F200B2"/>
                </a:solidFill>
                <a:uFill>
                  <a:solidFill>
                    <a:srgbClr val="0070C0"/>
                  </a:solidFill>
                </a:uFill>
                <a:latin typeface="+mn-lt"/>
              </a:rPr>
              <a:t>1,633</a:t>
            </a:r>
            <a:r>
              <a:rPr lang="EN-US" sz="2400" dirty="0">
                <a:uFill>
                  <a:solidFill>
                    <a:srgbClr val="0070C0"/>
                  </a:solidFill>
                </a:uFill>
                <a:latin typeface="+mn-lt"/>
              </a:rPr>
              <a:t> service requests regarding homelessness in the</a:t>
            </a:r>
          </a:p>
          <a:p>
            <a:pPr algn="ctr"/>
            <a:r>
              <a:rPr lang="EN-US" sz="2400" dirty="0">
                <a:uFill>
                  <a:solidFill>
                    <a:srgbClr val="0070C0"/>
                  </a:solidFill>
                </a:uFill>
                <a:latin typeface="+mn-lt"/>
              </a:rPr>
              <a:t>North Seattle Region. </a:t>
            </a:r>
            <a:endParaRPr lang="EN-US" sz="2800" dirty="0">
              <a:uFill>
                <a:solidFill>
                  <a:srgbClr val="0070C0"/>
                </a:solidFill>
              </a:uFill>
              <a:latin typeface="+mn-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5599" y="429208"/>
            <a:ext cx="7403764" cy="5775649"/>
          </a:xfrm>
          <a:prstGeom prst="rect">
            <a:avLst/>
          </a:prstGeom>
          <a:ln>
            <a:solidFill>
              <a:schemeClr val="tx1"/>
            </a:solidFill>
          </a:ln>
        </p:spPr>
      </p:pic>
      <p:pic>
        <p:nvPicPr>
          <p:cNvPr id="3" name="Picture 2" descr="image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386" y="3662749"/>
            <a:ext cx="3552825" cy="17240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6234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5109</TotalTime>
  <Words>2352</Words>
  <Application>Microsoft Office PowerPoint</Application>
  <PresentationFormat>Widescreen</PresentationFormat>
  <Paragraphs>419</Paragraphs>
  <Slides>24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Tahoma</vt:lpstr>
      <vt:lpstr>Tw Cen MT</vt:lpstr>
      <vt:lpstr>Office Theme</vt:lpstr>
      <vt:lpstr>North Seattle  Human Services Summit </vt:lpstr>
      <vt:lpstr>PowerPoint Presentation</vt:lpstr>
      <vt:lpstr>Neighborhoods in the northernmost part of Seattle—Bitter Lake, Cedar Park, and areas around Northgate and Lake City—experience high rates of poverty. However, consistently higher rates of poverty  prevail in the southern part of Seattle.   </vt:lpstr>
      <vt:lpstr>Seattle is organized into 13 Health Reporting Areas (HRA) created by Public Heath to help examine patterns  across Seattle and King County: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North Seattle  Human Services Summit</dc:title>
  <dc:creator>Clemens, Katie</dc:creator>
  <cp:lastModifiedBy>Kellogg, Chelsea</cp:lastModifiedBy>
  <cp:revision>635</cp:revision>
  <cp:lastPrinted>2016-12-02T15:24:53Z</cp:lastPrinted>
  <dcterms:created xsi:type="dcterms:W3CDTF">2016-11-08T15:41:46Z</dcterms:created>
  <dcterms:modified xsi:type="dcterms:W3CDTF">2016-12-06T19:00:19Z</dcterms:modified>
</cp:coreProperties>
</file>